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9" r:id="rId4"/>
  </p:sldMasterIdLst>
  <p:notesMasterIdLst>
    <p:notesMasterId r:id="rId39"/>
  </p:notesMasterIdLst>
  <p:handoutMasterIdLst>
    <p:handoutMasterId r:id="rId40"/>
  </p:handoutMasterIdLst>
  <p:sldIdLst>
    <p:sldId id="256" r:id="rId5"/>
    <p:sldId id="259" r:id="rId6"/>
    <p:sldId id="272" r:id="rId7"/>
    <p:sldId id="260" r:id="rId8"/>
    <p:sldId id="270" r:id="rId9"/>
    <p:sldId id="274" r:id="rId10"/>
    <p:sldId id="275" r:id="rId11"/>
    <p:sldId id="277" r:id="rId12"/>
    <p:sldId id="286" r:id="rId13"/>
    <p:sldId id="283" r:id="rId14"/>
    <p:sldId id="292" r:id="rId15"/>
    <p:sldId id="278" r:id="rId16"/>
    <p:sldId id="284" r:id="rId17"/>
    <p:sldId id="285" r:id="rId18"/>
    <p:sldId id="287" r:id="rId19"/>
    <p:sldId id="288" r:id="rId20"/>
    <p:sldId id="289" r:id="rId21"/>
    <p:sldId id="290" r:id="rId22"/>
    <p:sldId id="291" r:id="rId23"/>
    <p:sldId id="293" r:id="rId24"/>
    <p:sldId id="299" r:id="rId25"/>
    <p:sldId id="300" r:id="rId26"/>
    <p:sldId id="295" r:id="rId27"/>
    <p:sldId id="294" r:id="rId28"/>
    <p:sldId id="280" r:id="rId29"/>
    <p:sldId id="279" r:id="rId30"/>
    <p:sldId id="282" r:id="rId31"/>
    <p:sldId id="297" r:id="rId32"/>
    <p:sldId id="281" r:id="rId33"/>
    <p:sldId id="296" r:id="rId34"/>
    <p:sldId id="301" r:id="rId35"/>
    <p:sldId id="298" r:id="rId36"/>
    <p:sldId id="273" r:id="rId37"/>
    <p:sldId id="269" r:id="rId38"/>
  </p:sldIdLst>
  <p:sldSz cx="9144000" cy="6858000" type="screen4x3"/>
  <p:notesSz cx="6858000" cy="9144000"/>
  <p:embeddedFontLst>
    <p:embeddedFont>
      <p:font typeface="Calibri" panose="020F0502020204030204" pitchFamily="3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34B8D0-5294-4CDD-8695-7F4FDC441F34}">
          <p14:sldIdLst>
            <p14:sldId id="256"/>
          </p14:sldIdLst>
        </p14:section>
        <p14:section name="Mention Our Sponsors" id="{34770A93-7FAF-4E1B-BD07-20CB545290BB}">
          <p14:sldIdLst>
            <p14:sldId id="259"/>
            <p14:sldId id="272"/>
            <p14:sldId id="260"/>
            <p14:sldId id="270"/>
            <p14:sldId id="274"/>
            <p14:sldId id="275"/>
            <p14:sldId id="277"/>
            <p14:sldId id="286"/>
            <p14:sldId id="283"/>
            <p14:sldId id="292"/>
            <p14:sldId id="278"/>
            <p14:sldId id="284"/>
            <p14:sldId id="285"/>
            <p14:sldId id="287"/>
            <p14:sldId id="288"/>
            <p14:sldId id="289"/>
            <p14:sldId id="290"/>
            <p14:sldId id="291"/>
            <p14:sldId id="293"/>
            <p14:sldId id="299"/>
            <p14:sldId id="300"/>
            <p14:sldId id="295"/>
            <p14:sldId id="294"/>
            <p14:sldId id="280"/>
            <p14:sldId id="279"/>
            <p14:sldId id="282"/>
            <p14:sldId id="297"/>
            <p14:sldId id="281"/>
            <p14:sldId id="296"/>
            <p14:sldId id="301"/>
            <p14:sldId id="298"/>
            <p14:sldId id="273"/>
            <p14:sldId id="269"/>
          </p14:sldIdLst>
        </p14:section>
      </p14:sectionLst>
    </p:ext>
    <p:ext uri="{EFAFB233-063F-42B5-8137-9DF3F51BA10A}">
      <p15:sldGuideLst xmlns:p15="http://schemas.microsoft.com/office/powerpoint/2012/main">
        <p15:guide id="1" orient="horz" pos="288" userDrawn="1">
          <p15:clr>
            <a:srgbClr val="A4A3A4"/>
          </p15:clr>
        </p15:guide>
        <p15:guide id="2" orient="horz" pos="1200" userDrawn="1">
          <p15:clr>
            <a:srgbClr val="A4A3A4"/>
          </p15:clr>
        </p15:guide>
        <p15:guide id="3" orient="horz" pos="2736" userDrawn="1">
          <p15:clr>
            <a:srgbClr val="A4A3A4"/>
          </p15:clr>
        </p15:guide>
        <p15:guide id="4" orient="horz" pos="4048" userDrawn="1">
          <p15:clr>
            <a:srgbClr val="A4A3A4"/>
          </p15:clr>
        </p15:guide>
        <p15:guide id="5" orient="horz" pos="1488" userDrawn="1">
          <p15:clr>
            <a:srgbClr val="A4A3A4"/>
          </p15:clr>
        </p15:guide>
        <p15:guide id="6" orient="horz" pos="912" userDrawn="1">
          <p15:clr>
            <a:srgbClr val="A4A3A4"/>
          </p15:clr>
        </p15:guide>
        <p15:guide id="7" orient="horz" pos="2160" userDrawn="1">
          <p15:clr>
            <a:srgbClr val="A4A3A4"/>
          </p15:clr>
        </p15:guide>
        <p15:guide id="8" orient="horz" pos="3216" userDrawn="1">
          <p15:clr>
            <a:srgbClr val="A4A3A4"/>
          </p15:clr>
        </p15:guide>
        <p15:guide id="9" pos="2880" userDrawn="1">
          <p15:clr>
            <a:srgbClr val="A4A3A4"/>
          </p15:clr>
        </p15:guide>
        <p15:guide id="10" pos="240" userDrawn="1">
          <p15:clr>
            <a:srgbClr val="A4A3A4"/>
          </p15:clr>
        </p15:guide>
        <p15:guide id="11" pos="903" userDrawn="1">
          <p15:clr>
            <a:srgbClr val="A4A3A4"/>
          </p15:clr>
        </p15:guide>
        <p15:guide id="12" pos="5519" userDrawn="1">
          <p15:clr>
            <a:srgbClr val="A4A3A4"/>
          </p15:clr>
        </p15:guide>
        <p15:guide id="13" pos="5417" userDrawn="1">
          <p15:clr>
            <a:srgbClr val="A4A3A4"/>
          </p15:clr>
        </p15:guide>
        <p15:guide id="14" pos="336" userDrawn="1">
          <p15:clr>
            <a:srgbClr val="A4A3A4"/>
          </p15:clr>
        </p15:guide>
        <p15:guide id="15" pos="48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olam" initials="m" lastIdx="14" clrIdx="0"/>
  <p:cmAuthor id="1" name="enolam" initials="e" lastIdx="7" clrIdx="1"/>
  <p:cmAuthor id="2" name="tbush" initials="tb" lastIdx="1" clrIdx="2"/>
  <p:cmAuthor id="3" name="Ben Nadler" initials="BN" lastIdx="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E6"/>
    <a:srgbClr val="33464D"/>
    <a:srgbClr val="758C9B"/>
    <a:srgbClr val="D3E5EC"/>
    <a:srgbClr val="00A8E6"/>
    <a:srgbClr val="505050"/>
    <a:srgbClr val="D9D9D9"/>
    <a:srgbClr val="BFBFBF"/>
    <a:srgbClr val="D2421F"/>
    <a:srgbClr val="D8E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87247" autoAdjust="0"/>
  </p:normalViewPr>
  <p:slideViewPr>
    <p:cSldViewPr snapToObjects="1">
      <p:cViewPr varScale="1">
        <p:scale>
          <a:sx n="97" d="100"/>
          <a:sy n="97" d="100"/>
        </p:scale>
        <p:origin x="2298" y="96"/>
      </p:cViewPr>
      <p:guideLst>
        <p:guide orient="horz" pos="288"/>
        <p:guide orient="horz" pos="1200"/>
        <p:guide orient="horz" pos="2736"/>
        <p:guide orient="horz" pos="4048"/>
        <p:guide orient="horz" pos="1488"/>
        <p:guide orient="horz" pos="912"/>
        <p:guide orient="horz" pos="2160"/>
        <p:guide orient="horz" pos="3216"/>
        <p:guide pos="2880"/>
        <p:guide pos="240"/>
        <p:guide pos="903"/>
        <p:guide pos="5519"/>
        <p:guide pos="5417"/>
        <p:guide pos="336"/>
        <p:guide pos="48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F49F6-534A-45FA-AD31-3483D28FCB76}" type="doc">
      <dgm:prSet loTypeId="urn:microsoft.com/office/officeart/2005/8/layout/process1" loCatId="process" qsTypeId="urn:microsoft.com/office/officeart/2005/8/quickstyle/simple1" qsCatId="simple" csTypeId="urn:microsoft.com/office/officeart/2005/8/colors/accent1_2" csCatId="accent1" phldr="1"/>
      <dgm:spPr/>
    </dgm:pt>
    <dgm:pt modelId="{417AC1EB-5843-4EC5-A3FD-9BF1ED3291C6}">
      <dgm:prSet phldrT="[Text]"/>
      <dgm:spPr/>
      <dgm:t>
        <a:bodyPr/>
        <a:lstStyle/>
        <a:p>
          <a:r>
            <a:rPr lang="en-US" dirty="0"/>
            <a:t>High Level Languages</a:t>
          </a:r>
        </a:p>
      </dgm:t>
    </dgm:pt>
    <dgm:pt modelId="{088FC168-EE0E-4241-99C2-381C8A256AF1}" type="parTrans" cxnId="{95477269-33E2-40D8-BC66-77460A9917E0}">
      <dgm:prSet/>
      <dgm:spPr/>
      <dgm:t>
        <a:bodyPr/>
        <a:lstStyle/>
        <a:p>
          <a:endParaRPr lang="en-US"/>
        </a:p>
      </dgm:t>
    </dgm:pt>
    <dgm:pt modelId="{3DB4AB20-9148-42B9-86A8-A427C42A370B}" type="sibTrans" cxnId="{95477269-33E2-40D8-BC66-77460A9917E0}">
      <dgm:prSet/>
      <dgm:spPr/>
      <dgm:t>
        <a:bodyPr/>
        <a:lstStyle/>
        <a:p>
          <a:endParaRPr lang="en-US"/>
        </a:p>
      </dgm:t>
    </dgm:pt>
    <dgm:pt modelId="{81CEAC79-9DC0-4972-8E7B-064142342F94}">
      <dgm:prSet phldrT="[Text]"/>
      <dgm:spPr/>
      <dgm:t>
        <a:bodyPr/>
        <a:lstStyle/>
        <a:p>
          <a:r>
            <a:rPr lang="en-US" dirty="0"/>
            <a:t>Hardware Description Language (HDLs)</a:t>
          </a:r>
        </a:p>
      </dgm:t>
    </dgm:pt>
    <dgm:pt modelId="{AB58E985-C101-4EB0-A3D4-E79140D380B4}" type="parTrans" cxnId="{1B0E17FA-FC6A-4E6B-8308-465A10EF3802}">
      <dgm:prSet/>
      <dgm:spPr/>
      <dgm:t>
        <a:bodyPr/>
        <a:lstStyle/>
        <a:p>
          <a:endParaRPr lang="en-US"/>
        </a:p>
      </dgm:t>
    </dgm:pt>
    <dgm:pt modelId="{CF756EEE-0AB7-4B8A-8E5A-5EA6752FA8FB}" type="sibTrans" cxnId="{1B0E17FA-FC6A-4E6B-8308-465A10EF3802}">
      <dgm:prSet/>
      <dgm:spPr/>
      <dgm:t>
        <a:bodyPr/>
        <a:lstStyle/>
        <a:p>
          <a:endParaRPr lang="en-US"/>
        </a:p>
      </dgm:t>
    </dgm:pt>
    <dgm:pt modelId="{1A068080-ED34-4533-8C4D-99DC37BDF8B4}">
      <dgm:prSet phldrT="[Text]"/>
      <dgm:spPr/>
      <dgm:t>
        <a:bodyPr/>
        <a:lstStyle/>
        <a:p>
          <a:r>
            <a:rPr lang="en-US" dirty="0"/>
            <a:t>Netlist</a:t>
          </a:r>
        </a:p>
      </dgm:t>
    </dgm:pt>
    <dgm:pt modelId="{2E9C4480-1B5E-454D-96C8-EA8880CCBC0A}" type="parTrans" cxnId="{F9082678-A523-4A9E-85C8-B8866CA7C798}">
      <dgm:prSet/>
      <dgm:spPr/>
      <dgm:t>
        <a:bodyPr/>
        <a:lstStyle/>
        <a:p>
          <a:endParaRPr lang="en-US"/>
        </a:p>
      </dgm:t>
    </dgm:pt>
    <dgm:pt modelId="{165046A9-DEE0-4A59-B6B6-76FA0CE05D47}" type="sibTrans" cxnId="{F9082678-A523-4A9E-85C8-B8866CA7C798}">
      <dgm:prSet/>
      <dgm:spPr/>
      <dgm:t>
        <a:bodyPr/>
        <a:lstStyle/>
        <a:p>
          <a:endParaRPr lang="en-US"/>
        </a:p>
      </dgm:t>
    </dgm:pt>
    <dgm:pt modelId="{4FB4D802-E6BD-47D4-90DA-708411C2CA5F}">
      <dgm:prSet phldrT="[Text]"/>
      <dgm:spPr/>
      <dgm:t>
        <a:bodyPr/>
        <a:lstStyle/>
        <a:p>
          <a:r>
            <a:rPr lang="en-US" dirty="0"/>
            <a:t>Configuration File</a:t>
          </a:r>
        </a:p>
      </dgm:t>
    </dgm:pt>
    <dgm:pt modelId="{9873B2F0-5B38-40BC-B777-2F0C972A173B}" type="parTrans" cxnId="{839B87C0-638B-4CCF-809F-949D941527CB}">
      <dgm:prSet/>
      <dgm:spPr/>
      <dgm:t>
        <a:bodyPr/>
        <a:lstStyle/>
        <a:p>
          <a:endParaRPr lang="en-US"/>
        </a:p>
      </dgm:t>
    </dgm:pt>
    <dgm:pt modelId="{3FDE3965-7246-4F77-8986-08C9B488D834}" type="sibTrans" cxnId="{839B87C0-638B-4CCF-809F-949D941527CB}">
      <dgm:prSet/>
      <dgm:spPr/>
      <dgm:t>
        <a:bodyPr/>
        <a:lstStyle/>
        <a:p>
          <a:endParaRPr lang="en-US"/>
        </a:p>
      </dgm:t>
    </dgm:pt>
    <dgm:pt modelId="{E03D04AC-9FD3-43BF-B4B7-CBE91A5A3B67}" type="pres">
      <dgm:prSet presAssocID="{83FF49F6-534A-45FA-AD31-3483D28FCB76}" presName="Name0" presStyleCnt="0">
        <dgm:presLayoutVars>
          <dgm:dir/>
          <dgm:resizeHandles val="exact"/>
        </dgm:presLayoutVars>
      </dgm:prSet>
      <dgm:spPr/>
    </dgm:pt>
    <dgm:pt modelId="{209BABBE-A30D-4582-ACCF-53DC0B4283E2}" type="pres">
      <dgm:prSet presAssocID="{417AC1EB-5843-4EC5-A3FD-9BF1ED3291C6}" presName="node" presStyleLbl="node1" presStyleIdx="0" presStyleCnt="4">
        <dgm:presLayoutVars>
          <dgm:bulletEnabled val="1"/>
        </dgm:presLayoutVars>
      </dgm:prSet>
      <dgm:spPr/>
    </dgm:pt>
    <dgm:pt modelId="{3AFAADE4-D1CF-408A-95B6-9C361F574330}" type="pres">
      <dgm:prSet presAssocID="{3DB4AB20-9148-42B9-86A8-A427C42A370B}" presName="sibTrans" presStyleLbl="sibTrans2D1" presStyleIdx="0" presStyleCnt="3"/>
      <dgm:spPr/>
    </dgm:pt>
    <dgm:pt modelId="{68F2B024-4BFD-4FFB-AE5E-3A53124BA922}" type="pres">
      <dgm:prSet presAssocID="{3DB4AB20-9148-42B9-86A8-A427C42A370B}" presName="connectorText" presStyleLbl="sibTrans2D1" presStyleIdx="0" presStyleCnt="3"/>
      <dgm:spPr/>
    </dgm:pt>
    <dgm:pt modelId="{EBB51B92-CC9E-4B4D-BDC9-B1EB9BEA7D03}" type="pres">
      <dgm:prSet presAssocID="{81CEAC79-9DC0-4972-8E7B-064142342F94}" presName="node" presStyleLbl="node1" presStyleIdx="1" presStyleCnt="4">
        <dgm:presLayoutVars>
          <dgm:bulletEnabled val="1"/>
        </dgm:presLayoutVars>
      </dgm:prSet>
      <dgm:spPr/>
    </dgm:pt>
    <dgm:pt modelId="{6DC5C14C-3143-420B-BA02-5493A06FE321}" type="pres">
      <dgm:prSet presAssocID="{CF756EEE-0AB7-4B8A-8E5A-5EA6752FA8FB}" presName="sibTrans" presStyleLbl="sibTrans2D1" presStyleIdx="1" presStyleCnt="3"/>
      <dgm:spPr/>
    </dgm:pt>
    <dgm:pt modelId="{D35F685B-D7D8-424D-84F1-E029205EE2C4}" type="pres">
      <dgm:prSet presAssocID="{CF756EEE-0AB7-4B8A-8E5A-5EA6752FA8FB}" presName="connectorText" presStyleLbl="sibTrans2D1" presStyleIdx="1" presStyleCnt="3"/>
      <dgm:spPr/>
    </dgm:pt>
    <dgm:pt modelId="{CC6AF6AD-82AB-476A-8A41-1CAF60D41277}" type="pres">
      <dgm:prSet presAssocID="{1A068080-ED34-4533-8C4D-99DC37BDF8B4}" presName="node" presStyleLbl="node1" presStyleIdx="2" presStyleCnt="4">
        <dgm:presLayoutVars>
          <dgm:bulletEnabled val="1"/>
        </dgm:presLayoutVars>
      </dgm:prSet>
      <dgm:spPr/>
    </dgm:pt>
    <dgm:pt modelId="{E8C66BAB-B415-487E-ACE9-6173271FCF91}" type="pres">
      <dgm:prSet presAssocID="{165046A9-DEE0-4A59-B6B6-76FA0CE05D47}" presName="sibTrans" presStyleLbl="sibTrans2D1" presStyleIdx="2" presStyleCnt="3"/>
      <dgm:spPr/>
    </dgm:pt>
    <dgm:pt modelId="{57128F9C-EA98-4846-A4C0-D9E6E5550818}" type="pres">
      <dgm:prSet presAssocID="{165046A9-DEE0-4A59-B6B6-76FA0CE05D47}" presName="connectorText" presStyleLbl="sibTrans2D1" presStyleIdx="2" presStyleCnt="3"/>
      <dgm:spPr/>
    </dgm:pt>
    <dgm:pt modelId="{362F7CFF-1A71-4DE9-8388-5600B3A19456}" type="pres">
      <dgm:prSet presAssocID="{4FB4D802-E6BD-47D4-90DA-708411C2CA5F}" presName="node" presStyleLbl="node1" presStyleIdx="3" presStyleCnt="4">
        <dgm:presLayoutVars>
          <dgm:bulletEnabled val="1"/>
        </dgm:presLayoutVars>
      </dgm:prSet>
      <dgm:spPr/>
    </dgm:pt>
  </dgm:ptLst>
  <dgm:cxnLst>
    <dgm:cxn modelId="{1B0E17FA-FC6A-4E6B-8308-465A10EF3802}" srcId="{83FF49F6-534A-45FA-AD31-3483D28FCB76}" destId="{81CEAC79-9DC0-4972-8E7B-064142342F94}" srcOrd="1" destOrd="0" parTransId="{AB58E985-C101-4EB0-A3D4-E79140D380B4}" sibTransId="{CF756EEE-0AB7-4B8A-8E5A-5EA6752FA8FB}"/>
    <dgm:cxn modelId="{95477269-33E2-40D8-BC66-77460A9917E0}" srcId="{83FF49F6-534A-45FA-AD31-3483D28FCB76}" destId="{417AC1EB-5843-4EC5-A3FD-9BF1ED3291C6}" srcOrd="0" destOrd="0" parTransId="{088FC168-EE0E-4241-99C2-381C8A256AF1}" sibTransId="{3DB4AB20-9148-42B9-86A8-A427C42A370B}"/>
    <dgm:cxn modelId="{31B84E72-F310-4C4C-B28C-97F9D9B4A91B}" type="presOf" srcId="{165046A9-DEE0-4A59-B6B6-76FA0CE05D47}" destId="{57128F9C-EA98-4846-A4C0-D9E6E5550818}" srcOrd="1" destOrd="0" presId="urn:microsoft.com/office/officeart/2005/8/layout/process1"/>
    <dgm:cxn modelId="{839B87C0-638B-4CCF-809F-949D941527CB}" srcId="{83FF49F6-534A-45FA-AD31-3483D28FCB76}" destId="{4FB4D802-E6BD-47D4-90DA-708411C2CA5F}" srcOrd="3" destOrd="0" parTransId="{9873B2F0-5B38-40BC-B777-2F0C972A173B}" sibTransId="{3FDE3965-7246-4F77-8986-08C9B488D834}"/>
    <dgm:cxn modelId="{917DA86A-4F04-450A-8005-39C302BC44D6}" type="presOf" srcId="{CF756EEE-0AB7-4B8A-8E5A-5EA6752FA8FB}" destId="{6DC5C14C-3143-420B-BA02-5493A06FE321}" srcOrd="0" destOrd="0" presId="urn:microsoft.com/office/officeart/2005/8/layout/process1"/>
    <dgm:cxn modelId="{8565D090-6E0F-4ED2-A485-C93E36A3E13F}" type="presOf" srcId="{3DB4AB20-9148-42B9-86A8-A427C42A370B}" destId="{3AFAADE4-D1CF-408A-95B6-9C361F574330}" srcOrd="0" destOrd="0" presId="urn:microsoft.com/office/officeart/2005/8/layout/process1"/>
    <dgm:cxn modelId="{F7FDF181-4CC5-4E1E-846C-B873F1BBD5A8}" type="presOf" srcId="{165046A9-DEE0-4A59-B6B6-76FA0CE05D47}" destId="{E8C66BAB-B415-487E-ACE9-6173271FCF91}" srcOrd="0" destOrd="0" presId="urn:microsoft.com/office/officeart/2005/8/layout/process1"/>
    <dgm:cxn modelId="{F9082678-A523-4A9E-85C8-B8866CA7C798}" srcId="{83FF49F6-534A-45FA-AD31-3483D28FCB76}" destId="{1A068080-ED34-4533-8C4D-99DC37BDF8B4}" srcOrd="2" destOrd="0" parTransId="{2E9C4480-1B5E-454D-96C8-EA8880CCBC0A}" sibTransId="{165046A9-DEE0-4A59-B6B6-76FA0CE05D47}"/>
    <dgm:cxn modelId="{132B2477-4D3C-4015-B39B-87C5820A39AC}" type="presOf" srcId="{417AC1EB-5843-4EC5-A3FD-9BF1ED3291C6}" destId="{209BABBE-A30D-4582-ACCF-53DC0B4283E2}" srcOrd="0" destOrd="0" presId="urn:microsoft.com/office/officeart/2005/8/layout/process1"/>
    <dgm:cxn modelId="{45732CA1-E308-4266-9AFB-E3C98750AD01}" type="presOf" srcId="{4FB4D802-E6BD-47D4-90DA-708411C2CA5F}" destId="{362F7CFF-1A71-4DE9-8388-5600B3A19456}" srcOrd="0" destOrd="0" presId="urn:microsoft.com/office/officeart/2005/8/layout/process1"/>
    <dgm:cxn modelId="{3AF0AF89-5538-4C20-A50E-D3B38024F428}" type="presOf" srcId="{83FF49F6-534A-45FA-AD31-3483D28FCB76}" destId="{E03D04AC-9FD3-43BF-B4B7-CBE91A5A3B67}" srcOrd="0" destOrd="0" presId="urn:microsoft.com/office/officeart/2005/8/layout/process1"/>
    <dgm:cxn modelId="{0439FF28-19DA-4526-9C19-EE4428238786}" type="presOf" srcId="{81CEAC79-9DC0-4972-8E7B-064142342F94}" destId="{EBB51B92-CC9E-4B4D-BDC9-B1EB9BEA7D03}" srcOrd="0" destOrd="0" presId="urn:microsoft.com/office/officeart/2005/8/layout/process1"/>
    <dgm:cxn modelId="{D63B3EFC-78A2-4E38-960E-DD5800DD7549}" type="presOf" srcId="{CF756EEE-0AB7-4B8A-8E5A-5EA6752FA8FB}" destId="{D35F685B-D7D8-424D-84F1-E029205EE2C4}" srcOrd="1" destOrd="0" presId="urn:microsoft.com/office/officeart/2005/8/layout/process1"/>
    <dgm:cxn modelId="{56D297E2-7CBD-4F26-8751-451AD87CA923}" type="presOf" srcId="{3DB4AB20-9148-42B9-86A8-A427C42A370B}" destId="{68F2B024-4BFD-4FFB-AE5E-3A53124BA922}" srcOrd="1" destOrd="0" presId="urn:microsoft.com/office/officeart/2005/8/layout/process1"/>
    <dgm:cxn modelId="{73185025-DF57-4ED0-A605-A48479764E7B}" type="presOf" srcId="{1A068080-ED34-4533-8C4D-99DC37BDF8B4}" destId="{CC6AF6AD-82AB-476A-8A41-1CAF60D41277}" srcOrd="0" destOrd="0" presId="urn:microsoft.com/office/officeart/2005/8/layout/process1"/>
    <dgm:cxn modelId="{A87FFA63-BF7D-4B40-A793-C8BB7F9310C0}" type="presParOf" srcId="{E03D04AC-9FD3-43BF-B4B7-CBE91A5A3B67}" destId="{209BABBE-A30D-4582-ACCF-53DC0B4283E2}" srcOrd="0" destOrd="0" presId="urn:microsoft.com/office/officeart/2005/8/layout/process1"/>
    <dgm:cxn modelId="{02812E7D-E35F-4E54-A13D-AA7E35148F50}" type="presParOf" srcId="{E03D04AC-9FD3-43BF-B4B7-CBE91A5A3B67}" destId="{3AFAADE4-D1CF-408A-95B6-9C361F574330}" srcOrd="1" destOrd="0" presId="urn:microsoft.com/office/officeart/2005/8/layout/process1"/>
    <dgm:cxn modelId="{8AFD43F5-54C7-411B-BF1E-75476EA1E56A}" type="presParOf" srcId="{3AFAADE4-D1CF-408A-95B6-9C361F574330}" destId="{68F2B024-4BFD-4FFB-AE5E-3A53124BA922}" srcOrd="0" destOrd="0" presId="urn:microsoft.com/office/officeart/2005/8/layout/process1"/>
    <dgm:cxn modelId="{11CC7879-CF46-4C54-A306-DA7A75442C79}" type="presParOf" srcId="{E03D04AC-9FD3-43BF-B4B7-CBE91A5A3B67}" destId="{EBB51B92-CC9E-4B4D-BDC9-B1EB9BEA7D03}" srcOrd="2" destOrd="0" presId="urn:microsoft.com/office/officeart/2005/8/layout/process1"/>
    <dgm:cxn modelId="{F2BC842A-4389-4E46-ABE9-6A8C5755C773}" type="presParOf" srcId="{E03D04AC-9FD3-43BF-B4B7-CBE91A5A3B67}" destId="{6DC5C14C-3143-420B-BA02-5493A06FE321}" srcOrd="3" destOrd="0" presId="urn:microsoft.com/office/officeart/2005/8/layout/process1"/>
    <dgm:cxn modelId="{66621128-9564-4A19-A943-017D317CA34F}" type="presParOf" srcId="{6DC5C14C-3143-420B-BA02-5493A06FE321}" destId="{D35F685B-D7D8-424D-84F1-E029205EE2C4}" srcOrd="0" destOrd="0" presId="urn:microsoft.com/office/officeart/2005/8/layout/process1"/>
    <dgm:cxn modelId="{669CDFED-CD3D-4D33-AB4D-2A21A1D7E761}" type="presParOf" srcId="{E03D04AC-9FD3-43BF-B4B7-CBE91A5A3B67}" destId="{CC6AF6AD-82AB-476A-8A41-1CAF60D41277}" srcOrd="4" destOrd="0" presId="urn:microsoft.com/office/officeart/2005/8/layout/process1"/>
    <dgm:cxn modelId="{FD7C6260-ADB6-4D6B-935A-6F47963D5649}" type="presParOf" srcId="{E03D04AC-9FD3-43BF-B4B7-CBE91A5A3B67}" destId="{E8C66BAB-B415-487E-ACE9-6173271FCF91}" srcOrd="5" destOrd="0" presId="urn:microsoft.com/office/officeart/2005/8/layout/process1"/>
    <dgm:cxn modelId="{C4D72EEE-261A-406E-BC15-0E609762B50D}" type="presParOf" srcId="{E8C66BAB-B415-487E-ACE9-6173271FCF91}" destId="{57128F9C-EA98-4846-A4C0-D9E6E5550818}" srcOrd="0" destOrd="0" presId="urn:microsoft.com/office/officeart/2005/8/layout/process1"/>
    <dgm:cxn modelId="{1BBA3BB3-DA07-42D4-B46A-0177976D8900}" type="presParOf" srcId="{E03D04AC-9FD3-43BF-B4B7-CBE91A5A3B67}" destId="{362F7CFF-1A71-4DE9-8388-5600B3A1945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BABBE-A30D-4582-ACCF-53DC0B4283E2}">
      <dsp:nvSpPr>
        <dsp:cNvPr id="0" name=""/>
        <dsp:cNvSpPr/>
      </dsp:nvSpPr>
      <dsp:spPr>
        <a:xfrm>
          <a:off x="3382" y="1832224"/>
          <a:ext cx="1478737" cy="1053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High Level Languages</a:t>
          </a:r>
        </a:p>
      </dsp:txBody>
      <dsp:txXfrm>
        <a:off x="34241" y="1863083"/>
        <a:ext cx="1417019" cy="991882"/>
      </dsp:txXfrm>
    </dsp:sp>
    <dsp:sp modelId="{3AFAADE4-D1CF-408A-95B6-9C361F574330}">
      <dsp:nvSpPr>
        <dsp:cNvPr id="0" name=""/>
        <dsp:cNvSpPr/>
      </dsp:nvSpPr>
      <dsp:spPr>
        <a:xfrm>
          <a:off x="1629993" y="2175661"/>
          <a:ext cx="313492" cy="3667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629993" y="2249006"/>
        <a:ext cx="219444" cy="220036"/>
      </dsp:txXfrm>
    </dsp:sp>
    <dsp:sp modelId="{EBB51B92-CC9E-4B4D-BDC9-B1EB9BEA7D03}">
      <dsp:nvSpPr>
        <dsp:cNvPr id="0" name=""/>
        <dsp:cNvSpPr/>
      </dsp:nvSpPr>
      <dsp:spPr>
        <a:xfrm>
          <a:off x="2073614" y="1832224"/>
          <a:ext cx="1478737" cy="1053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Hardware Description Language (HDLs)</a:t>
          </a:r>
        </a:p>
      </dsp:txBody>
      <dsp:txXfrm>
        <a:off x="2104473" y="1863083"/>
        <a:ext cx="1417019" cy="991882"/>
      </dsp:txXfrm>
    </dsp:sp>
    <dsp:sp modelId="{6DC5C14C-3143-420B-BA02-5493A06FE321}">
      <dsp:nvSpPr>
        <dsp:cNvPr id="0" name=""/>
        <dsp:cNvSpPr/>
      </dsp:nvSpPr>
      <dsp:spPr>
        <a:xfrm>
          <a:off x="3700226" y="2175661"/>
          <a:ext cx="313492" cy="3667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700226" y="2249006"/>
        <a:ext cx="219444" cy="220036"/>
      </dsp:txXfrm>
    </dsp:sp>
    <dsp:sp modelId="{CC6AF6AD-82AB-476A-8A41-1CAF60D41277}">
      <dsp:nvSpPr>
        <dsp:cNvPr id="0" name=""/>
        <dsp:cNvSpPr/>
      </dsp:nvSpPr>
      <dsp:spPr>
        <a:xfrm>
          <a:off x="4143847" y="1832224"/>
          <a:ext cx="1478737" cy="1053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Netlist</a:t>
          </a:r>
        </a:p>
      </dsp:txBody>
      <dsp:txXfrm>
        <a:off x="4174706" y="1863083"/>
        <a:ext cx="1417019" cy="991882"/>
      </dsp:txXfrm>
    </dsp:sp>
    <dsp:sp modelId="{E8C66BAB-B415-487E-ACE9-6173271FCF91}">
      <dsp:nvSpPr>
        <dsp:cNvPr id="0" name=""/>
        <dsp:cNvSpPr/>
      </dsp:nvSpPr>
      <dsp:spPr>
        <a:xfrm>
          <a:off x="5770458" y="2175661"/>
          <a:ext cx="313492" cy="3667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70458" y="2249006"/>
        <a:ext cx="219444" cy="220036"/>
      </dsp:txXfrm>
    </dsp:sp>
    <dsp:sp modelId="{362F7CFF-1A71-4DE9-8388-5600B3A19456}">
      <dsp:nvSpPr>
        <dsp:cNvPr id="0" name=""/>
        <dsp:cNvSpPr/>
      </dsp:nvSpPr>
      <dsp:spPr>
        <a:xfrm>
          <a:off x="6214080" y="1832224"/>
          <a:ext cx="1478737" cy="1053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 File</a:t>
          </a:r>
        </a:p>
      </dsp:txBody>
      <dsp:txXfrm>
        <a:off x="6244939" y="1863083"/>
        <a:ext cx="1417019" cy="9918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Windows Phone 7</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1/21/2017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Windows Phone 7</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572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accessing an FPGA via </a:t>
            </a:r>
            <a:r>
              <a:rPr lang="en-US" dirty="0" err="1"/>
              <a:t>PCIe</a:t>
            </a:r>
            <a:r>
              <a:rPr lang="en-US" dirty="0"/>
              <a:t> has been a bit cumbersome.</a:t>
            </a:r>
            <a:r>
              <a:rPr lang="en-US" baseline="0" dirty="0"/>
              <a:t>  Sending data requires DMA access and knowing how best to do that programmatically.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412241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Adoption of FPGAs by </a:t>
            </a:r>
            <a:r>
              <a:rPr lang="en-US" dirty="0" err="1"/>
              <a:t>hyperscalers</a:t>
            </a:r>
            <a:r>
              <a:rPr lang="en-US" dirty="0"/>
              <a:t> is</a:t>
            </a:r>
            <a:r>
              <a:rPr lang="en-US" baseline="0" dirty="0"/>
              <a:t> picking up at a break neck pace.  Moore’s law is on life support, if not already dead.  We have to find other means to accelerate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35784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schools of thought – Use high level language – great but could be costly in terms of resources.  Really should try using an HDL (know what is happening on the chip).</a:t>
            </a:r>
          </a:p>
          <a:p>
            <a:endParaRPr lang="en-US" baseline="0" dirty="0"/>
          </a:p>
          <a:p>
            <a:r>
              <a:rPr lang="en-US" baseline="0" dirty="0"/>
              <a:t>Called an HDL – originally was created to document ASICs (hence description language).  Later they decided to use the language to automate the creation of the hardware.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14012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Easter</a:t>
            </a:r>
            <a:r>
              <a:rPr lang="en-US" baseline="0" dirty="0"/>
              <a:t> egg – can you tell what the major difference is between both counters?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84202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your not sure whether a GPU or FPGA would</a:t>
            </a:r>
            <a:r>
              <a:rPr lang="en-US" baseline="0" dirty="0"/>
              <a:t> be a good fit for a particular application.  Building it in OpenCL is a good start to figure out which might work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2790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52604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up of Configuration Logic Blocks (CLBs)</a:t>
            </a:r>
            <a:r>
              <a:rPr lang="en-US" baseline="0" dirty="0"/>
              <a:t> along with programmable routing between CLBs.  CLB shown in right side image.</a:t>
            </a:r>
          </a:p>
          <a:p>
            <a:endParaRPr lang="en-US" baseline="0" dirty="0"/>
          </a:p>
          <a:p>
            <a:r>
              <a:rPr lang="en-US" baseline="0" dirty="0"/>
              <a:t>Components – CLBs, Configurable Routing, Tons of I/O blocks (lots of these chips are BGA (ball grid array) – machine soldered only), PLLs – increase clock speed from 20Mhz up to near 1Ghz</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073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CPUs and </a:t>
            </a:r>
            <a:r>
              <a:rPr lang="en-US" dirty="0" err="1"/>
              <a:t>Microcontollers</a:t>
            </a:r>
            <a:r>
              <a:rPr lang="en-US" dirty="0"/>
              <a:t> – good at doing things that don’t repeat</a:t>
            </a:r>
            <a:r>
              <a:rPr lang="en-US" baseline="0" dirty="0"/>
              <a:t> very often.  Built for sequential operations, not necessarily parallel ops.  CPUs built for large complex operating systems – handle many different processing threads.</a:t>
            </a:r>
          </a:p>
          <a:p>
            <a:r>
              <a:rPr lang="en-US" baseline="0" dirty="0"/>
              <a:t>DSP – not really built for general use case – very specific.</a:t>
            </a:r>
          </a:p>
          <a:p>
            <a:r>
              <a:rPr lang="en-US" baseline="0" dirty="0"/>
              <a:t>GPUs – Great at tough math problems (</a:t>
            </a:r>
            <a:r>
              <a:rPr lang="en-US" baseline="0" dirty="0" err="1"/>
              <a:t>BitCoin</a:t>
            </a:r>
            <a:r>
              <a:rPr lang="en-US" baseline="0" dirty="0"/>
              <a:t> mining); but difficult to use otherwise.</a:t>
            </a:r>
          </a:p>
          <a:p>
            <a:endParaRPr lang="en-US" baseline="0" dirty="0"/>
          </a:p>
          <a:p>
            <a:r>
              <a:rPr lang="en-US" baseline="0" dirty="0"/>
              <a:t>Combinations of these can be very powerful…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34345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a:t>
            </a:r>
            <a:r>
              <a:rPr lang="en-US" baseline="0" dirty="0"/>
              <a:t> </a:t>
            </a:r>
            <a:r>
              <a:rPr lang="en-US" baseline="0" dirty="0" err="1"/>
              <a:t>PCIe</a:t>
            </a:r>
            <a:r>
              <a:rPr lang="en-US" baseline="0" dirty="0"/>
              <a:t> cards are relatively inexpensive – starting around $200-300.  About the cost of a decent graphics card.  I/O interfaces vary.  Most form factors are built for Network Connectivity (lots of use cases in the form of network/packet manipulation).</a:t>
            </a:r>
          </a:p>
          <a:p>
            <a:endParaRPr lang="en-US" baseline="0" dirty="0"/>
          </a:p>
          <a:p>
            <a:r>
              <a:rPr lang="en-US" baseline="0" dirty="0"/>
              <a:t>Novena laptop – </a:t>
            </a:r>
            <a:r>
              <a:rPr lang="en-US" baseline="0" dirty="0" err="1"/>
              <a:t>Bunnie</a:t>
            </a:r>
            <a:r>
              <a:rPr lang="en-US" baseline="0" dirty="0"/>
              <a:t> Huang (first to crack Xbox encryption).  </a:t>
            </a:r>
            <a:r>
              <a:rPr lang="en-US" baseline="0" dirty="0" err="1"/>
              <a:t>Bunnie</a:t>
            </a:r>
            <a:r>
              <a:rPr lang="en-US" baseline="0" dirty="0"/>
              <a:t> is THE hardware geek.  Done talks on reverse engineering microcontrollers in SD Cards.  Also used an FPGA for HD video manipulation (more on that in a bit).</a:t>
            </a:r>
          </a:p>
          <a:p>
            <a:endParaRPr lang="en-US" baseline="0" dirty="0"/>
          </a:p>
          <a:p>
            <a:r>
              <a:rPr lang="en-US" baseline="0" dirty="0" err="1"/>
              <a:t>Heterogenous</a:t>
            </a:r>
            <a:r>
              <a:rPr lang="en-US" baseline="0" dirty="0"/>
              <a:t> systems are really what we’re seeing more of today.  Cell phones and mobile devices do this very well –combination of microprocessors and microcontrollers.  CPUs handle a lot of the control functions and operating system overhead while FPGAs are doing application specific functions.  Best of both worlds.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99733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a:t>
            </a:r>
            <a:r>
              <a:rPr lang="en-US" baseline="0" dirty="0" err="1"/>
              <a:t>hyperscalers</a:t>
            </a:r>
            <a:r>
              <a:rPr lang="en-US" baseline="0" dirty="0"/>
              <a:t> are using FPGAs in this form factor – integrating them into x86 platforms.  Not custom built appliances.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20069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Adoption of FPGAs by </a:t>
            </a:r>
            <a:r>
              <a:rPr lang="en-US" dirty="0" err="1"/>
              <a:t>hyperscalers</a:t>
            </a:r>
            <a:r>
              <a:rPr lang="en-US" dirty="0"/>
              <a:t> is</a:t>
            </a:r>
            <a:r>
              <a:rPr lang="en-US" baseline="0" dirty="0"/>
              <a:t> picking up at a break neck pace.  Moore’s law is on life support, if not already dead.  We have to find other means to accelerate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526265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3186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Spartan-6</a:t>
            </a:r>
            <a:r>
              <a:rPr lang="en-US" baseline="0" dirty="0"/>
              <a:t> that I have has just shy of 10,000 logic cells.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025704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accessing an FPGA via </a:t>
            </a:r>
            <a:r>
              <a:rPr lang="en-US" dirty="0" err="1"/>
              <a:t>PCIe</a:t>
            </a:r>
            <a:r>
              <a:rPr lang="en-US" dirty="0"/>
              <a:t> has been a bit cumbersome.</a:t>
            </a:r>
            <a:r>
              <a:rPr lang="en-US" baseline="0" dirty="0"/>
              <a:t>  Sending data requires DMA access and knowing how best to do that programmatically.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971310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2" name="Subtitle 2"/>
          <p:cNvSpPr>
            <a:spLocks noGrp="1"/>
          </p:cNvSpPr>
          <p:nvPr>
            <p:ph type="subTitle" idx="1"/>
          </p:nvPr>
        </p:nvSpPr>
        <p:spPr>
          <a:xfrm>
            <a:off x="381000" y="5625028"/>
            <a:ext cx="7315200" cy="207749"/>
          </a:xfrm>
        </p:spPr>
        <p:txBody>
          <a:bodyPr vert="horz" wrap="square" lIns="0" tIns="0" rIns="0" bIns="0" rtlCol="0" anchor="ctr" anchorCtr="0">
            <a:spAutoFit/>
          </a:bodyPr>
          <a:lstStyle>
            <a:lvl1pPr marL="0" indent="0">
              <a:spcBef>
                <a:spcPts val="0"/>
              </a:spcBef>
              <a:buFontTx/>
              <a:buNone/>
              <a:defRPr lang="en-US" sz="1500" b="1" kern="1200" spc="0" baseline="0"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33" name="Text Placeholder 8"/>
          <p:cNvSpPr>
            <a:spLocks noGrp="1"/>
          </p:cNvSpPr>
          <p:nvPr>
            <p:ph type="body" sz="quarter" idx="10" hasCustomPrompt="1"/>
          </p:nvPr>
        </p:nvSpPr>
        <p:spPr>
          <a:xfrm>
            <a:off x="381023" y="5962168"/>
            <a:ext cx="73152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4" name="Text Placeholder 8"/>
          <p:cNvSpPr>
            <a:spLocks noGrp="1"/>
          </p:cNvSpPr>
          <p:nvPr>
            <p:ph type="body" sz="quarter" idx="11" hasCustomPrompt="1"/>
          </p:nvPr>
        </p:nvSpPr>
        <p:spPr>
          <a:xfrm>
            <a:off x="381023" y="6232303"/>
            <a:ext cx="73152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5" name="Title 1"/>
          <p:cNvSpPr>
            <a:spLocks noGrp="1"/>
          </p:cNvSpPr>
          <p:nvPr>
            <p:ph type="ctrTitle"/>
          </p:nvPr>
        </p:nvSpPr>
        <p:spPr>
          <a:xfrm>
            <a:off x="555738" y="2924047"/>
            <a:ext cx="804672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10957819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35"/>
                                        </p:tgtEl>
                                        <p:attrNameLst>
                                          <p:attrName>style.visibility</p:attrName>
                                        </p:attrNameLst>
                                      </p:cBhvr>
                                      <p:to>
                                        <p:strVal val="visible"/>
                                      </p:to>
                                    </p:set>
                                  </p:childTnLst>
                                </p:cTn>
                              </p:par>
                              <p:par>
                                <p:cTn id="7" presetID="42" presetClass="path" presetSubtype="0" decel="100000" fill="hold" grpId="1" nodeType="withEffect">
                                  <p:stCondLst>
                                    <p:cond delay="250"/>
                                  </p:stCondLst>
                                  <p:childTnLst>
                                    <p:animMotion origin="layout" path="M 2.20661E-6 -4.07407E-6 L 1.02966 -0.00115 " pathEditMode="relative" rAng="0" ptsTypes="AA">
                                      <p:cBhvr>
                                        <p:cTn id="8" dur="750" spd="-100000" fill="hold"/>
                                        <p:tgtEl>
                                          <p:spTgt spid="35"/>
                                        </p:tgtEl>
                                        <p:attrNameLst>
                                          <p:attrName>ppt_x</p:attrName>
                                          <p:attrName>ppt_y</p:attrName>
                                        </p:attrNameLst>
                                      </p:cBhvr>
                                      <p:rCtr x="51483" y="-69"/>
                                    </p:animMotion>
                                  </p:childTnLst>
                                </p:cTn>
                              </p:par>
                              <p:par>
                                <p:cTn id="9" presetID="1" presetClass="entr" presetSubtype="0" fill="hold" grpId="0" nodeType="withEffect">
                                  <p:stCondLst>
                                    <p:cond delay="50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par>
                                <p:cTn id="11" presetID="42" presetClass="path" presetSubtype="0" decel="100000" fill="hold" grpId="1" nodeType="withEffect">
                                  <p:stCondLst>
                                    <p:cond delay="500"/>
                                  </p:stCondLst>
                                  <p:childTnLst>
                                    <p:animMotion origin="layout" path="M 4.93885E-6 3.7037E-6 L 1.09367 -0.00324 " pathEditMode="relative" rAng="0" ptsTypes="AA">
                                      <p:cBhvr>
                                        <p:cTn id="12" dur="750" spd="-100000" fill="hold"/>
                                        <p:tgtEl>
                                          <p:spTgt spid="32">
                                            <p:txEl>
                                              <p:pRg st="0" end="0"/>
                                            </p:txEl>
                                          </p:spTgt>
                                        </p:tgtEl>
                                        <p:attrNameLst>
                                          <p:attrName>ppt_x</p:attrName>
                                          <p:attrName>ppt_y</p:attrName>
                                        </p:attrNameLst>
                                      </p:cBhvr>
                                      <p:rCtr x="54684" y="-162"/>
                                    </p:animMotion>
                                  </p:childTnLst>
                                </p:cTn>
                              </p:par>
                              <p:par>
                                <p:cTn id="13" presetID="1" presetClass="entr" presetSubtype="0" fill="hold" grpId="0" nodeType="withEffect">
                                  <p:stCondLst>
                                    <p:cond delay="75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750"/>
                                  </p:stCondLst>
                                  <p:childTnLst>
                                    <p:animMotion origin="layout" path="M 1.66797E-6 7.40741E-7 L 1.14754 7.40741E-7 " pathEditMode="relative" rAng="0" ptsTypes="AA">
                                      <p:cBhvr>
                                        <p:cTn id="16" dur="750" spd="-100000" fill="hold"/>
                                        <p:tgtEl>
                                          <p:spTgt spid="33">
                                            <p:txEl>
                                              <p:pRg st="0" end="0"/>
                                            </p:txEl>
                                          </p:spTgt>
                                        </p:tgtEl>
                                        <p:attrNameLst>
                                          <p:attrName>ppt_x</p:attrName>
                                          <p:attrName>ppt_y</p:attrName>
                                        </p:attrNameLst>
                                      </p:cBhvr>
                                      <p:rCtr x="57377" y="0"/>
                                    </p:animMotion>
                                  </p:childTnLst>
                                </p:cTn>
                              </p:par>
                              <p:par>
                                <p:cTn id="17" presetID="1" presetClass="entr" presetSubtype="0" fill="hold" grpId="0" nodeType="withEffect">
                                  <p:stCondLst>
                                    <p:cond delay="1000"/>
                                  </p:stCondLst>
                                  <p:childTnLst>
                                    <p:set>
                                      <p:cBhvr>
                                        <p:cTn id="18" dur="1" fill="hold">
                                          <p:stCondLst>
                                            <p:cond delay="0"/>
                                          </p:stCondLst>
                                        </p:cTn>
                                        <p:tgtEl>
                                          <p:spTgt spid="34">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1000"/>
                                  </p:stCondLst>
                                  <p:childTnLst>
                                    <p:animMotion origin="layout" path="M 1.66797E-6 7.40741E-7 L 1.14754 7.40741E-7 " pathEditMode="relative" rAng="0" ptsTypes="AA">
                                      <p:cBhvr>
                                        <p:cTn id="20" dur="750" spd="-100000" fill="hold"/>
                                        <p:tgtEl>
                                          <p:spTgt spid="34">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 presetClass="entr" presetSubtype="0" fill="hold" nodeType="withEffect">
                  <p:stCondLst>
                    <p:cond delay="50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2"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32"/>
                        </p:tgtEl>
                        <p:attrNameLst>
                          <p:attrName>ppt_x</p:attrName>
                          <p:attrName>ppt_y</p:attrName>
                        </p:attrNameLst>
                      </p:cBhvr>
                      <p:rCtr x="54684" y="-162"/>
                    </p:animMotion>
                  </p:childTnLst>
                </p:cTn>
              </p:par>
            </p:tnLst>
          </p:tmpl>
        </p:tmplLst>
      </p:bldP>
      <p:bldP spid="33" grpId="0" build="p">
        <p:tmplLst>
          <p:tmpl lvl="1">
            <p:tnLst>
              <p:par>
                <p:cTn presetID="1" presetClass="entr" presetSubtype="0" fill="hold" nodeType="withEffect">
                  <p:stCondLst>
                    <p:cond delay="75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3"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33"/>
                        </p:tgtEl>
                        <p:attrNameLst>
                          <p:attrName>ppt_x</p:attrName>
                          <p:attrName>ppt_y</p:attrName>
                        </p:attrNameLst>
                      </p:cBhvr>
                      <p:rCtr x="57377" y="0"/>
                    </p:animMotion>
                  </p:childTnLst>
                </p:cTn>
              </p:par>
            </p:tnLst>
          </p:tmpl>
        </p:tmplLst>
      </p:bldP>
      <p:bldP spid="34" grpId="0" build="p">
        <p:tmplLst>
          <p:tmpl lvl="1">
            <p:tnLst>
              <p:par>
                <p:cTn presetID="1"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4"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34"/>
                        </p:tgtEl>
                        <p:attrNameLst>
                          <p:attrName>ppt_x</p:attrName>
                          <p:attrName>ppt_y</p:attrName>
                        </p:attrNameLst>
                      </p:cBhvr>
                      <p:rCtr x="57377" y="0"/>
                    </p:animMotion>
                  </p:childTnLst>
                </p:cTn>
              </p:par>
            </p:tnLst>
          </p:tmpl>
        </p:tmplLst>
      </p:bldP>
      <p:bldP spid="35" grpId="0"/>
      <p:bldP spid="35"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381000" y="1157105"/>
            <a:ext cx="8363938" cy="560923"/>
          </a:xfrm>
        </p:spPr>
        <p:txBody>
          <a:bodyPr/>
          <a:lstStyle>
            <a:lvl1pPr>
              <a:defRPr>
                <a:gradFill>
                  <a:gsLst>
                    <a:gs pos="0">
                      <a:srgbClr val="FFFFFF"/>
                    </a:gs>
                    <a:gs pos="100000">
                      <a:srgbClr val="FFFFFF"/>
                    </a:gs>
                  </a:gsLst>
                  <a:lin ang="5400000" scaled="0"/>
                </a:gradFill>
              </a:defRPr>
            </a:lvl1pPr>
          </a:lstStyle>
          <a:p>
            <a:r>
              <a:rPr lang="en-US" dirty="0"/>
              <a:t>Master title style</a:t>
            </a:r>
          </a:p>
        </p:txBody>
      </p:sp>
      <p:sp>
        <p:nvSpPr>
          <p:cNvPr id="6" name="Text Placeholder 5"/>
          <p:cNvSpPr>
            <a:spLocks noGrp="1"/>
          </p:cNvSpPr>
          <p:nvPr>
            <p:ph type="body" sz="quarter" idx="10"/>
          </p:nvPr>
        </p:nvSpPr>
        <p:spPr bwMode="white">
          <a:xfrm>
            <a:off x="381000" y="25877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944251138"/>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441998"/>
            <a:ext cx="6994362" cy="1523494"/>
          </a:xfrm>
        </p:spPr>
        <p:txBody>
          <a:bodyPr anchor="ctr" anchorCtr="0">
            <a:noAutofit/>
          </a:bodyPr>
          <a:lstStyle>
            <a:lvl1pPr>
              <a:lnSpc>
                <a:spcPct val="90000"/>
              </a:lnSpc>
              <a:defRPr sz="3600" baseline="0">
                <a:solidFill>
                  <a:srgbClr val="00B2E6"/>
                </a:solidFill>
              </a:defRPr>
            </a:lvl1pPr>
          </a:lstStyle>
          <a:p>
            <a:r>
              <a:rPr lang="en-US" dirty="0"/>
              <a:t>Click to edit Master title style</a:t>
            </a:r>
          </a:p>
        </p:txBody>
      </p:sp>
      <p:sp>
        <p:nvSpPr>
          <p:cNvPr id="3" name="Subtitle 2"/>
          <p:cNvSpPr>
            <a:spLocks noGrp="1"/>
          </p:cNvSpPr>
          <p:nvPr>
            <p:ph type="subTitle" idx="1"/>
          </p:nvPr>
        </p:nvSpPr>
        <p:spPr>
          <a:xfrm>
            <a:off x="381001" y="5100937"/>
            <a:ext cx="6994363" cy="461665"/>
          </a:xfrm>
        </p:spPr>
        <p:txBody>
          <a:bodyPr>
            <a:noAutofit/>
          </a:bodyPr>
          <a:lstStyle>
            <a:lvl1pPr marL="0" indent="0" algn="l">
              <a:lnSpc>
                <a:spcPct val="90000"/>
              </a:lnSpc>
              <a:spcBef>
                <a:spcPts val="0"/>
              </a:spcBef>
              <a:buNone/>
              <a:defRPr>
                <a:solidFill>
                  <a:srgbClr val="00B2E6"/>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381001" y="3118145"/>
            <a:ext cx="7683914"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7500" b="0" i="0" u="none" strike="noStrike" kern="1200" cap="none" spc="-113" normalizeH="0" baseline="0" noProof="0" dirty="0" smtClean="0">
                <a:ln w="11430"/>
                <a:solidFill>
                  <a:srgbClr val="00B2E6"/>
                </a:solidFill>
                <a:effectLst/>
                <a:uLnTx/>
                <a:uFillTx/>
                <a:latin typeface="Segoe Light" pitchFamily="34" charset="0"/>
                <a:ea typeface="+mn-ea"/>
                <a:cs typeface="+mn-cs"/>
              </a:defRPr>
            </a:lvl1pPr>
          </a:lstStyle>
          <a:p>
            <a:pPr lvl="0"/>
            <a:r>
              <a:rPr lang="en-US" dirty="0"/>
              <a:t>click to…</a:t>
            </a:r>
          </a:p>
        </p:txBody>
      </p:sp>
      <p:sp>
        <p:nvSpPr>
          <p:cNvPr id="11" name="TextBox 10"/>
          <p:cNvSpPr txBox="1"/>
          <p:nvPr userDrawn="1"/>
        </p:nvSpPr>
        <p:spPr>
          <a:xfrm>
            <a:off x="4773601" y="6505546"/>
            <a:ext cx="4063796" cy="173124"/>
          </a:xfrm>
          <a:prstGeom prst="rect">
            <a:avLst/>
          </a:prstGeom>
          <a:noFill/>
        </p:spPr>
        <p:txBody>
          <a:bodyPr wrap="square" rtlCol="0">
            <a:spAutoFit/>
          </a:bodyPr>
          <a:lstStyle/>
          <a:p>
            <a:pPr marL="0" marR="0" indent="0" algn="r" defTabSz="685772" rtl="0" eaLnBrk="1" fontAlgn="auto" latinLnBrk="0" hangingPunct="1">
              <a:lnSpc>
                <a:spcPct val="100000"/>
              </a:lnSpc>
              <a:spcBef>
                <a:spcPts val="0"/>
              </a:spcBef>
              <a:spcAft>
                <a:spcPts val="0"/>
              </a:spcAft>
              <a:buClrTx/>
              <a:buSzTx/>
              <a:buFontTx/>
              <a:buNone/>
              <a:tabLst/>
              <a:defRPr/>
            </a:pPr>
            <a:r>
              <a:rPr lang="en-US" sz="525" baseline="0" dirty="0">
                <a:solidFill>
                  <a:schemeClr val="bg1">
                    <a:lumMod val="50000"/>
                  </a:schemeClr>
                </a:solidFill>
                <a:latin typeface="Segoe UI" pitchFamily="34" charset="0"/>
                <a:ea typeface="Segoe UI" pitchFamily="34" charset="0"/>
                <a:cs typeface="Segoe UI" pitchFamily="34" charset="0"/>
              </a:rPr>
              <a:t>Atlanta</a:t>
            </a:r>
            <a:endParaRPr lang="en-US" sz="525" dirty="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9296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550841" y="5426824"/>
            <a:ext cx="5598586" cy="280461"/>
          </a:xfrm>
        </p:spPr>
        <p:txBody>
          <a:bodyPr vert="horz" wrap="square" lIns="0" tIns="0" rIns="0" bIns="0" rtlCol="0" anchor="t">
            <a:spAutoFit/>
          </a:bodyPr>
          <a:lstStyle>
            <a:lvl1pPr marL="0" indent="0">
              <a:spcBef>
                <a:spcPts val="0"/>
              </a:spcBef>
              <a:buFontTx/>
              <a:buNone/>
              <a:defRPr lang="en-US" sz="2025" b="1" kern="1200" spc="-113"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7" name="Text Placeholder 8"/>
          <p:cNvSpPr>
            <a:spLocks noGrp="1"/>
          </p:cNvSpPr>
          <p:nvPr>
            <p:ph type="body" sz="quarter" idx="10" hasCustomPrompt="1"/>
          </p:nvPr>
        </p:nvSpPr>
        <p:spPr>
          <a:xfrm>
            <a:off x="550864" y="5823667"/>
            <a:ext cx="567956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8" name="Text Placeholder 8"/>
          <p:cNvSpPr>
            <a:spLocks noGrp="1"/>
          </p:cNvSpPr>
          <p:nvPr>
            <p:ph type="body" sz="quarter" idx="11" hasCustomPrompt="1"/>
          </p:nvPr>
        </p:nvSpPr>
        <p:spPr>
          <a:xfrm>
            <a:off x="550864" y="6109682"/>
            <a:ext cx="567956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9" name="Title 1"/>
          <p:cNvSpPr>
            <a:spLocks noGrp="1"/>
          </p:cNvSpPr>
          <p:nvPr>
            <p:ph type="ctrTitle"/>
          </p:nvPr>
        </p:nvSpPr>
        <p:spPr>
          <a:xfrm>
            <a:off x="555738" y="2976018"/>
            <a:ext cx="804672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19254007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771" y="2190656"/>
            <a:ext cx="8363938" cy="1957459"/>
          </a:xfrm>
        </p:spPr>
        <p:txBody>
          <a:bodyPr/>
          <a:lstStyle>
            <a:lvl1pPr>
              <a:lnSpc>
                <a:spcPct val="90000"/>
              </a:lnSpc>
              <a:defRPr sz="2400">
                <a:solidFill>
                  <a:srgbClr val="00B2E6"/>
                </a:solidFill>
              </a:defRPr>
            </a:lvl1pPr>
            <a:lvl2pPr>
              <a:lnSpc>
                <a:spcPct val="90000"/>
              </a:lnSpc>
              <a:defRPr sz="2400">
                <a:solidFill>
                  <a:srgbClr val="00B2E6"/>
                </a:solidFill>
              </a:defRPr>
            </a:lvl2pPr>
            <a:lvl3pPr>
              <a:lnSpc>
                <a:spcPct val="90000"/>
              </a:lnSpc>
              <a:defRPr sz="2400">
                <a:solidFill>
                  <a:srgbClr val="00B2E6"/>
                </a:solidFill>
              </a:defRPr>
            </a:lvl3pPr>
            <a:lvl4pPr>
              <a:lnSpc>
                <a:spcPct val="90000"/>
              </a:lnSpc>
              <a:defRPr sz="2400">
                <a:solidFill>
                  <a:srgbClr val="00B2E6"/>
                </a:solidFill>
              </a:defRPr>
            </a:lvl4pPr>
            <a:lvl5pPr>
              <a:lnSpc>
                <a:spcPct val="90000"/>
              </a:lnSpc>
              <a:defRPr sz="2400">
                <a:solidFill>
                  <a:srgbClr val="00B2E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583606706"/>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20386"/>
            <a:ext cx="4115872"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04194" y="2220386"/>
            <a:ext cx="4040745"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781837850"/>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590169"/>
            <a:ext cx="4115872"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5" name="Text Placeholder 4"/>
          <p:cNvSpPr>
            <a:spLocks noGrp="1"/>
          </p:cNvSpPr>
          <p:nvPr>
            <p:ph type="body" sz="quarter" idx="3"/>
          </p:nvPr>
        </p:nvSpPr>
        <p:spPr>
          <a:xfrm>
            <a:off x="4704193" y="2590169"/>
            <a:ext cx="4049180"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10" name="Content Placeholder 2"/>
          <p:cNvSpPr>
            <a:spLocks noGrp="1"/>
          </p:cNvSpPr>
          <p:nvPr>
            <p:ph sz="half" idx="10"/>
          </p:nvPr>
        </p:nvSpPr>
        <p:spPr>
          <a:xfrm>
            <a:off x="381000" y="2982385"/>
            <a:ext cx="4115872"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4704194" y="2982386"/>
            <a:ext cx="4040745"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81000" y="1193830"/>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2690421460"/>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583204789"/>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35828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a:t>Master title style</a:t>
            </a:r>
          </a:p>
        </p:txBody>
      </p:sp>
      <p:sp>
        <p:nvSpPr>
          <p:cNvPr id="6" name="Text Placeholder 5"/>
          <p:cNvSpPr>
            <a:spLocks noGrp="1"/>
          </p:cNvSpPr>
          <p:nvPr>
            <p:ph type="body" sz="quarter" idx="10"/>
          </p:nvPr>
        </p:nvSpPr>
        <p:spPr bwMode="white">
          <a:xfrm>
            <a:off x="389436" y="259080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491013"/>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572676"/>
            <a:ext cx="8363938" cy="548640"/>
          </a:xfrm>
          <a:prstGeom prst="rect">
            <a:avLst/>
          </a:prstGeom>
        </p:spPr>
        <p:txBody>
          <a:bodyPr vert="horz" wrap="square" lIns="0" tIns="0" rIns="0" bIns="0" rtlCol="0" anchor="t">
            <a:spAutoFit/>
          </a:bodyPr>
          <a:lstStyle/>
          <a:p>
            <a:r>
              <a:rPr lang="en-US" dirty="0"/>
              <a:t>Master title style</a:t>
            </a:r>
          </a:p>
        </p:txBody>
      </p:sp>
      <p:sp>
        <p:nvSpPr>
          <p:cNvPr id="3" name="Text Placeholder 2"/>
          <p:cNvSpPr>
            <a:spLocks noGrp="1"/>
          </p:cNvSpPr>
          <p:nvPr>
            <p:ph type="body" idx="1"/>
          </p:nvPr>
        </p:nvSpPr>
        <p:spPr>
          <a:xfrm>
            <a:off x="381001" y="2800052"/>
            <a:ext cx="8363937" cy="150041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4773601" y="6505546"/>
            <a:ext cx="4063796" cy="173124"/>
          </a:xfrm>
          <a:prstGeom prst="rect">
            <a:avLst/>
          </a:prstGeom>
          <a:noFill/>
        </p:spPr>
        <p:txBody>
          <a:bodyPr wrap="square" rtlCol="0">
            <a:spAutoFit/>
          </a:bodyPr>
          <a:lstStyle/>
          <a:p>
            <a:pPr marL="0" marR="0" indent="0" algn="r" defTabSz="685772" rtl="0" eaLnBrk="1" fontAlgn="auto" latinLnBrk="0" hangingPunct="1">
              <a:lnSpc>
                <a:spcPct val="100000"/>
              </a:lnSpc>
              <a:spcBef>
                <a:spcPts val="0"/>
              </a:spcBef>
              <a:spcAft>
                <a:spcPts val="0"/>
              </a:spcAft>
              <a:buClrTx/>
              <a:buSzTx/>
              <a:buFontTx/>
              <a:buNone/>
              <a:tabLst/>
              <a:defRPr/>
            </a:pPr>
            <a:fld id="{40B76143-9258-4AEE-9511-E300703853D1}" type="slidenum">
              <a:rPr lang="en-US" sz="525" smtClean="0">
                <a:solidFill>
                  <a:schemeClr val="bg1">
                    <a:lumMod val="50000"/>
                  </a:schemeClr>
                </a:solidFill>
                <a:latin typeface="Segoe UI" pitchFamily="34" charset="0"/>
                <a:ea typeface="Segoe UI" pitchFamily="34" charset="0"/>
                <a:cs typeface="Segoe UI" pitchFamily="34" charset="0"/>
              </a:rPr>
              <a:pPr marL="0" marR="0" indent="0" algn="r" defTabSz="685772" rtl="0" eaLnBrk="1" fontAlgn="auto" latinLnBrk="0" hangingPunct="1">
                <a:lnSpc>
                  <a:spcPct val="100000"/>
                </a:lnSpc>
                <a:spcBef>
                  <a:spcPts val="0"/>
                </a:spcBef>
                <a:spcAft>
                  <a:spcPts val="0"/>
                </a:spcAft>
                <a:buClrTx/>
                <a:buSzTx/>
                <a:buFontTx/>
                <a:buNone/>
                <a:tabLst/>
                <a:defRPr/>
              </a:pPr>
              <a:t>‹#›</a:t>
            </a:fld>
            <a:r>
              <a:rPr lang="en-US" sz="525" dirty="0">
                <a:solidFill>
                  <a:schemeClr val="bg1">
                    <a:lumMod val="50000"/>
                  </a:schemeClr>
                </a:solidFill>
                <a:latin typeface="Segoe UI" pitchFamily="34" charset="0"/>
                <a:ea typeface="Segoe UI" pitchFamily="34" charset="0"/>
                <a:cs typeface="Segoe UI" pitchFamily="34" charset="0"/>
              </a:rPr>
              <a:t>    Cloud Saturday</a:t>
            </a:r>
            <a:r>
              <a:rPr lang="en-US" sz="525" baseline="0" dirty="0">
                <a:solidFill>
                  <a:schemeClr val="bg1">
                    <a:lumMod val="50000"/>
                  </a:schemeClr>
                </a:solidFill>
                <a:latin typeface="Segoe UI" pitchFamily="34" charset="0"/>
                <a:ea typeface="Segoe UI" pitchFamily="34" charset="0"/>
                <a:cs typeface="Segoe UI" pitchFamily="34" charset="0"/>
              </a:rPr>
              <a:t> Atlanta</a:t>
            </a:r>
            <a:endParaRPr lang="en-US" sz="525" dirty="0">
              <a:solidFill>
                <a:schemeClr val="bg1">
                  <a:lumMod val="50000"/>
                </a:schemeClr>
              </a:soli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23468"/>
            <a:ext cx="2895600" cy="1225034"/>
          </a:xfrm>
          <a:prstGeom prst="rect">
            <a:avLst/>
          </a:prstGeom>
        </p:spPr>
      </p:pic>
    </p:spTree>
    <p:extLst>
      <p:ext uri="{BB962C8B-B14F-4D97-AF65-F5344CB8AC3E}">
        <p14:creationId xmlns:p14="http://schemas.microsoft.com/office/powerpoint/2010/main" val="106101933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75" r:id="rId3"/>
    <p:sldLayoutId id="2147483744" r:id="rId4"/>
    <p:sldLayoutId id="2147483745" r:id="rId5"/>
    <p:sldLayoutId id="2147483746" r:id="rId6"/>
    <p:sldLayoutId id="2147483747" r:id="rId7"/>
    <p:sldLayoutId id="2147483748" r:id="rId8"/>
    <p:sldLayoutId id="2147483749" r:id="rId9"/>
    <p:sldLayoutId id="2147483750" r:id="rId10"/>
  </p:sldLayoutIdLst>
  <p:transition spd="slow">
    <p:push/>
  </p:transition>
  <p:hf hdr="0" ftr="0" dt="0"/>
  <p:txStyles>
    <p:titleStyle>
      <a:lvl1pPr algn="l" defTabSz="685772" rtl="0" eaLnBrk="1" latinLnBrk="0" hangingPunct="1">
        <a:lnSpc>
          <a:spcPct val="90000"/>
        </a:lnSpc>
        <a:spcBef>
          <a:spcPct val="0"/>
        </a:spcBef>
        <a:buNone/>
        <a:defRPr lang="en-US" sz="4050" b="0" kern="1200" cap="none" spc="-113" baseline="0" dirty="0" smtClean="0">
          <a:ln w="3175">
            <a:noFill/>
          </a:ln>
          <a:solidFill>
            <a:srgbClr val="00B2E6"/>
          </a:solidFill>
          <a:effectLst/>
          <a:latin typeface="Segoe Light" pitchFamily="34" charset="0"/>
          <a:ea typeface="+mn-ea"/>
          <a:cs typeface="Arial" charset="0"/>
        </a:defRPr>
      </a:lvl1pPr>
    </p:titleStyle>
    <p:bodyStyle>
      <a:lvl1pPr marL="260747" indent="-260747" algn="l" defTabSz="685772" rtl="0" eaLnBrk="1" latinLnBrk="0" hangingPunct="1">
        <a:lnSpc>
          <a:spcPct val="90000"/>
        </a:lnSpc>
        <a:spcBef>
          <a:spcPct val="20000"/>
        </a:spcBef>
        <a:buClr>
          <a:schemeClr val="accent1"/>
        </a:buClr>
        <a:buSzPct val="100000"/>
        <a:buFont typeface="Wingdings" pitchFamily="2" charset="2"/>
        <a:buChar char="§"/>
        <a:defRPr sz="2400" kern="1200" spc="-113">
          <a:solidFill>
            <a:srgbClr val="00B2E6"/>
          </a:solidFill>
          <a:latin typeface="Segoe Light" pitchFamily="34" charset="0"/>
          <a:ea typeface="+mn-ea"/>
          <a:cs typeface="+mn-cs"/>
        </a:defRPr>
      </a:lvl1pPr>
      <a:lvl2pPr marL="558404" indent="-213122" algn="l" defTabSz="685772" rtl="0" eaLnBrk="1" latinLnBrk="0" hangingPunct="1">
        <a:lnSpc>
          <a:spcPct val="90000"/>
        </a:lnSpc>
        <a:spcBef>
          <a:spcPct val="20000"/>
        </a:spcBef>
        <a:buClr>
          <a:schemeClr val="tx2"/>
        </a:buClr>
        <a:buSzPct val="100000"/>
        <a:buFont typeface="Wingdings" pitchFamily="2" charset="2"/>
        <a:buChar char="§"/>
        <a:defRPr sz="2100" kern="1200" spc="-113">
          <a:solidFill>
            <a:srgbClr val="00B2E6"/>
          </a:solidFill>
          <a:latin typeface="Segoe Light" pitchFamily="34" charset="0"/>
          <a:ea typeface="+mn-ea"/>
          <a:cs typeface="+mn-cs"/>
        </a:defRPr>
      </a:lvl2pPr>
      <a:lvl3pPr marL="857250" indent="-215504" algn="l" defTabSz="685772" rtl="0" eaLnBrk="1" latinLnBrk="0" hangingPunct="1">
        <a:lnSpc>
          <a:spcPct val="90000"/>
        </a:lnSpc>
        <a:spcBef>
          <a:spcPct val="20000"/>
        </a:spcBef>
        <a:buClr>
          <a:schemeClr val="tx2"/>
        </a:buClr>
        <a:buSzPct val="100000"/>
        <a:buFont typeface="Wingdings" pitchFamily="2" charset="2"/>
        <a:buChar char="§"/>
        <a:defRPr sz="1800" kern="1200" spc="-113">
          <a:solidFill>
            <a:srgbClr val="00B2E6"/>
          </a:solidFill>
          <a:latin typeface="Segoe Light" pitchFamily="34" charset="0"/>
          <a:ea typeface="+mn-ea"/>
          <a:cs typeface="+mn-cs"/>
        </a:defRPr>
      </a:lvl3pPr>
      <a:lvl4pPr marL="1117997" indent="-173831"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4pPr>
      <a:lvl5pPr marL="1371600" indent="-167879"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emf"/><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www.waflhous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65263" y="2438400"/>
            <a:ext cx="8046720" cy="2790953"/>
          </a:xfrm>
        </p:spPr>
        <p:txBody>
          <a:bodyPr/>
          <a:lstStyle/>
          <a:p>
            <a:r>
              <a:rPr lang="en-US" b="1" dirty="0"/>
              <a:t>A Primer on FPGAs </a:t>
            </a:r>
            <a:br>
              <a:rPr lang="en-US" b="1" dirty="0"/>
            </a:br>
            <a:r>
              <a:rPr lang="en-US" sz="2800" b="1" dirty="0"/>
              <a:t>(Field Programmable Gate Arrays)</a:t>
            </a:r>
            <a:br>
              <a:rPr lang="en-US" sz="2800" b="1" dirty="0"/>
            </a:br>
            <a:br>
              <a:rPr lang="en-US" sz="2800" b="1" dirty="0"/>
            </a:br>
            <a:br>
              <a:rPr lang="en-US" sz="2800" b="1" dirty="0"/>
            </a:br>
            <a:r>
              <a:rPr lang="en-US" sz="2000" b="1" dirty="0"/>
              <a:t>Taylor Riggan (@triggan)</a:t>
            </a:r>
            <a:endParaRPr lang="en-US" dirty="0"/>
          </a:p>
        </p:txBody>
      </p:sp>
    </p:spTree>
    <p:extLst>
      <p:ext uri="{BB962C8B-B14F-4D97-AF65-F5344CB8AC3E}">
        <p14:creationId xmlns:p14="http://schemas.microsoft.com/office/powerpoint/2010/main" val="77215529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1809726"/>
          </a:xfrm>
        </p:spPr>
        <p:txBody>
          <a:bodyPr/>
          <a:lstStyle/>
          <a:p>
            <a:r>
              <a:rPr lang="en-US" dirty="0"/>
              <a:t>ASICs – Application Specific Integrated Circuits – custom designed and printed silicon.</a:t>
            </a:r>
          </a:p>
          <a:p>
            <a:r>
              <a:rPr lang="en-US" dirty="0"/>
              <a:t>Susceptible to low yield rates some times.</a:t>
            </a:r>
          </a:p>
          <a:p>
            <a:r>
              <a:rPr lang="en-US" dirty="0"/>
              <a:t>No one wants to do VLSI (Very Large Scale Integration) chip layout.</a:t>
            </a:r>
          </a:p>
        </p:txBody>
      </p:sp>
      <p:sp>
        <p:nvSpPr>
          <p:cNvPr id="3" name="Title 2"/>
          <p:cNvSpPr>
            <a:spLocks noGrp="1"/>
          </p:cNvSpPr>
          <p:nvPr>
            <p:ph type="title"/>
          </p:nvPr>
        </p:nvSpPr>
        <p:spPr/>
        <p:txBody>
          <a:bodyPr/>
          <a:lstStyle/>
          <a:p>
            <a:r>
              <a:rPr lang="en-US" dirty="0"/>
              <a:t>An ASIC without the mess…</a:t>
            </a:r>
          </a:p>
        </p:txBody>
      </p:sp>
      <p:pic>
        <p:nvPicPr>
          <p:cNvPr id="4" name="Picture 3"/>
          <p:cNvPicPr>
            <a:picLocks noChangeAspect="1"/>
          </p:cNvPicPr>
          <p:nvPr/>
        </p:nvPicPr>
        <p:blipFill>
          <a:blip r:embed="rId2"/>
          <a:stretch>
            <a:fillRect/>
          </a:stretch>
        </p:blipFill>
        <p:spPr>
          <a:xfrm>
            <a:off x="3276600" y="4114800"/>
            <a:ext cx="2095500" cy="2000250"/>
          </a:xfrm>
          <a:prstGeom prst="rect">
            <a:avLst/>
          </a:prstGeom>
        </p:spPr>
      </p:pic>
    </p:spTree>
    <p:extLst>
      <p:ext uri="{BB962C8B-B14F-4D97-AF65-F5344CB8AC3E}">
        <p14:creationId xmlns:p14="http://schemas.microsoft.com/office/powerpoint/2010/main" val="205515554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an FPGA vs. CPU or GPU</a:t>
            </a:r>
          </a:p>
        </p:txBody>
      </p:sp>
      <p:pic>
        <p:nvPicPr>
          <p:cNvPr id="4" name="Picture 3"/>
          <p:cNvPicPr>
            <a:picLocks noChangeAspect="1"/>
          </p:cNvPicPr>
          <p:nvPr/>
        </p:nvPicPr>
        <p:blipFill>
          <a:blip r:embed="rId2"/>
          <a:stretch>
            <a:fillRect/>
          </a:stretch>
        </p:blipFill>
        <p:spPr>
          <a:xfrm>
            <a:off x="381000" y="2133600"/>
            <a:ext cx="3458560" cy="1543050"/>
          </a:xfrm>
          <a:prstGeom prst="rect">
            <a:avLst/>
          </a:prstGeom>
        </p:spPr>
      </p:pic>
      <p:pic>
        <p:nvPicPr>
          <p:cNvPr id="6" name="Picture 5"/>
          <p:cNvPicPr>
            <a:picLocks noChangeAspect="1"/>
          </p:cNvPicPr>
          <p:nvPr/>
        </p:nvPicPr>
        <p:blipFill>
          <a:blip r:embed="rId3"/>
          <a:stretch>
            <a:fillRect/>
          </a:stretch>
        </p:blipFill>
        <p:spPr>
          <a:xfrm>
            <a:off x="381000" y="4191000"/>
            <a:ext cx="3580694" cy="2000250"/>
          </a:xfrm>
          <a:prstGeom prst="rect">
            <a:avLst/>
          </a:prstGeom>
        </p:spPr>
      </p:pic>
      <p:sp>
        <p:nvSpPr>
          <p:cNvPr id="7" name="TextBox 6"/>
          <p:cNvSpPr txBox="1"/>
          <p:nvPr/>
        </p:nvSpPr>
        <p:spPr>
          <a:xfrm>
            <a:off x="4562969" y="2133600"/>
            <a:ext cx="3429000" cy="1015663"/>
          </a:xfrm>
          <a:prstGeom prst="rect">
            <a:avLst/>
          </a:prstGeom>
          <a:noFill/>
        </p:spPr>
        <p:txBody>
          <a:bodyPr wrap="squar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CPUs designed for speed, but not necessarily efficiency.  Built for general purpose workloads.</a:t>
            </a:r>
          </a:p>
        </p:txBody>
      </p:sp>
      <p:sp>
        <p:nvSpPr>
          <p:cNvPr id="8" name="TextBox 7"/>
          <p:cNvSpPr txBox="1"/>
          <p:nvPr/>
        </p:nvSpPr>
        <p:spPr>
          <a:xfrm>
            <a:off x="4562969" y="4191000"/>
            <a:ext cx="3124200" cy="1354217"/>
          </a:xfrm>
          <a:prstGeom prst="rect">
            <a:avLst/>
          </a:prstGeom>
          <a:noFill/>
        </p:spPr>
        <p:txBody>
          <a:bodyPr wrap="squar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FPGAs and GPUs designed for high-throughput and efficiency, although may have lower clock speeds.</a:t>
            </a:r>
          </a:p>
        </p:txBody>
      </p:sp>
    </p:spTree>
    <p:extLst>
      <p:ext uri="{BB962C8B-B14F-4D97-AF65-F5344CB8AC3E}">
        <p14:creationId xmlns:p14="http://schemas.microsoft.com/office/powerpoint/2010/main" val="226025455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CPU vs. FPGA vs. GPU vs. </a:t>
            </a:r>
            <a:r>
              <a:rPr lang="en-US" dirty="0" err="1"/>
              <a:t>uC</a:t>
            </a:r>
            <a:endParaRPr lang="en-US" dirty="0"/>
          </a:p>
        </p:txBody>
      </p:sp>
      <p:pic>
        <p:nvPicPr>
          <p:cNvPr id="4" name="Picture 3"/>
          <p:cNvPicPr>
            <a:picLocks noChangeAspect="1"/>
          </p:cNvPicPr>
          <p:nvPr/>
        </p:nvPicPr>
        <p:blipFill>
          <a:blip r:embed="rId3"/>
          <a:stretch>
            <a:fillRect/>
          </a:stretch>
        </p:blipFill>
        <p:spPr>
          <a:xfrm>
            <a:off x="228600" y="1981200"/>
            <a:ext cx="8391985" cy="4062412"/>
          </a:xfrm>
          <a:prstGeom prst="rect">
            <a:avLst/>
          </a:prstGeom>
        </p:spPr>
      </p:pic>
      <p:sp>
        <p:nvSpPr>
          <p:cNvPr id="5" name="TextBox 4"/>
          <p:cNvSpPr txBox="1"/>
          <p:nvPr/>
        </p:nvSpPr>
        <p:spPr>
          <a:xfrm>
            <a:off x="609600" y="6102987"/>
            <a:ext cx="3813673" cy="246221"/>
          </a:xfrm>
          <a:prstGeom prst="rect">
            <a:avLst/>
          </a:prstGeom>
          <a:noFill/>
        </p:spPr>
        <p:txBody>
          <a:bodyPr wrap="none" lIns="0" tIns="0" rIns="0" bIns="0" rtlCol="0">
            <a:spAutoFit/>
          </a:bodyPr>
          <a:lstStyle/>
          <a:p>
            <a:r>
              <a:rPr lang="en-US" sz="1600" spc="-150" dirty="0">
                <a:gradFill>
                  <a:gsLst>
                    <a:gs pos="0">
                      <a:schemeClr val="tx1"/>
                    </a:gs>
                    <a:gs pos="86000">
                      <a:schemeClr val="tx1"/>
                    </a:gs>
                  </a:gsLst>
                  <a:lin ang="5400000" scaled="0"/>
                </a:gradFill>
                <a:latin typeface="Calibri" panose="020F0502020204030204" pitchFamily="34" charset="0"/>
                <a:cs typeface="Calibri" panose="020F0502020204030204" pitchFamily="34" charset="0"/>
              </a:rPr>
              <a:t>[FPGAs 101 – 30c3 (Chaos Communications Conference)]</a:t>
            </a:r>
          </a:p>
        </p:txBody>
      </p:sp>
    </p:spTree>
    <p:extLst>
      <p:ext uri="{BB962C8B-B14F-4D97-AF65-F5344CB8AC3E}">
        <p14:creationId xmlns:p14="http://schemas.microsoft.com/office/powerpoint/2010/main" val="127121309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Combining FPGAs w/ x86 Architecture</a:t>
            </a:r>
          </a:p>
        </p:txBody>
      </p:sp>
      <p:pic>
        <p:nvPicPr>
          <p:cNvPr id="1026" name="Picture 2" descr="Image result for fpga pcie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3871140" cy="1909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vena fp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124200"/>
            <a:ext cx="4081421" cy="30509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0" y="3874086"/>
            <a:ext cx="2000997" cy="338554"/>
          </a:xfrm>
          <a:prstGeom prst="rect">
            <a:avLst/>
          </a:prstGeom>
          <a:noFill/>
        </p:spPr>
        <p:txBody>
          <a:bodyPr wrap="none" lIns="0" tIns="0" rIns="0" bIns="0" rtlCol="0">
            <a:spAutoFit/>
          </a:bodyPr>
          <a:lstStyle/>
          <a:p>
            <a:r>
              <a:rPr lang="en-US" sz="2200" spc="-150" dirty="0" err="1">
                <a:gradFill>
                  <a:gsLst>
                    <a:gs pos="0">
                      <a:schemeClr val="tx1"/>
                    </a:gs>
                    <a:gs pos="86000">
                      <a:schemeClr val="tx1"/>
                    </a:gs>
                  </a:gsLst>
                  <a:lin ang="5400000" scaled="0"/>
                </a:gradFill>
                <a:latin typeface="Segoe Light" pitchFamily="34" charset="0"/>
              </a:rPr>
              <a:t>PCIe</a:t>
            </a:r>
            <a:r>
              <a:rPr lang="en-US" sz="2200" spc="-150" dirty="0">
                <a:gradFill>
                  <a:gsLst>
                    <a:gs pos="0">
                      <a:schemeClr val="tx1"/>
                    </a:gs>
                    <a:gs pos="86000">
                      <a:schemeClr val="tx1"/>
                    </a:gs>
                  </a:gsLst>
                  <a:lin ang="5400000" scaled="0"/>
                </a:gradFill>
                <a:latin typeface="Segoe Light" pitchFamily="34" charset="0"/>
              </a:rPr>
              <a:t> FPGA Cards</a:t>
            </a:r>
          </a:p>
        </p:txBody>
      </p:sp>
      <p:sp>
        <p:nvSpPr>
          <p:cNvPr id="6" name="TextBox 5"/>
          <p:cNvSpPr txBox="1"/>
          <p:nvPr/>
        </p:nvSpPr>
        <p:spPr>
          <a:xfrm>
            <a:off x="6705600" y="2743200"/>
            <a:ext cx="1665521" cy="338554"/>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Novena Laptop</a:t>
            </a:r>
          </a:p>
        </p:txBody>
      </p:sp>
    </p:spTree>
    <p:extLst>
      <p:ext uri="{BB962C8B-B14F-4D97-AF65-F5344CB8AC3E}">
        <p14:creationId xmlns:p14="http://schemas.microsoft.com/office/powerpoint/2010/main" val="80695382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imgflip.com/1i1wv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609599"/>
            <a:ext cx="5029200" cy="584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19208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124200"/>
            <a:ext cx="8363938" cy="560923"/>
          </a:xfrm>
        </p:spPr>
        <p:txBody>
          <a:bodyPr/>
          <a:lstStyle/>
          <a:p>
            <a:r>
              <a:rPr lang="en-US" dirty="0"/>
              <a:t>Cloud Adoption – Use Cases</a:t>
            </a:r>
          </a:p>
        </p:txBody>
      </p:sp>
      <p:sp>
        <p:nvSpPr>
          <p:cNvPr id="5" name="Rectangle 4"/>
          <p:cNvSpPr/>
          <p:nvPr/>
        </p:nvSpPr>
        <p:spPr>
          <a:xfrm>
            <a:off x="981569" y="3962400"/>
            <a:ext cx="7162800" cy="646331"/>
          </a:xfrm>
          <a:prstGeom prst="rect">
            <a:avLst/>
          </a:prstGeom>
        </p:spPr>
        <p:txBody>
          <a:bodyPr wrap="square">
            <a:spAutoFit/>
          </a:bodyPr>
          <a:lstStyle/>
          <a:p>
            <a:r>
              <a:rPr lang="en-US" i="1" dirty="0"/>
              <a:t>According to Intel executive vice president Diane Bryant, a third of all servers used by major cloud providers will utilize FPGAs by 2020.</a:t>
            </a:r>
          </a:p>
        </p:txBody>
      </p:sp>
    </p:spTree>
    <p:extLst>
      <p:ext uri="{BB962C8B-B14F-4D97-AF65-F5344CB8AC3E}">
        <p14:creationId xmlns:p14="http://schemas.microsoft.com/office/powerpoint/2010/main" val="130087325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4419829" cy="5096780"/>
          </a:xfrm>
        </p:spPr>
        <p:txBody>
          <a:bodyPr/>
          <a:lstStyle/>
          <a:p>
            <a:r>
              <a:rPr lang="en-US" dirty="0"/>
              <a:t>Started 2010</a:t>
            </a:r>
          </a:p>
          <a:p>
            <a:r>
              <a:rPr lang="en-US" dirty="0"/>
              <a:t>Originally targeted to accelerate Bing search queries.</a:t>
            </a:r>
          </a:p>
          <a:p>
            <a:r>
              <a:rPr lang="en-US" dirty="0"/>
              <a:t>Now used for a number of different use cases.</a:t>
            </a:r>
          </a:p>
          <a:p>
            <a:r>
              <a:rPr lang="en-US" dirty="0"/>
              <a:t>FPGAs deployed in nearly every production server within Bing and Azure – known as the “Configurable Cloud”.</a:t>
            </a:r>
          </a:p>
          <a:p>
            <a:r>
              <a:rPr lang="en-US" dirty="0"/>
              <a:t>Microsoft also partnering with Baidu in China to bring FPGAs to their datacenters.</a:t>
            </a:r>
          </a:p>
          <a:p>
            <a:endParaRPr lang="en-US" dirty="0"/>
          </a:p>
          <a:p>
            <a:endParaRPr lang="en-US" dirty="0"/>
          </a:p>
        </p:txBody>
      </p:sp>
      <p:sp>
        <p:nvSpPr>
          <p:cNvPr id="3" name="Title 2"/>
          <p:cNvSpPr>
            <a:spLocks noGrp="1"/>
          </p:cNvSpPr>
          <p:nvPr>
            <p:ph type="title"/>
          </p:nvPr>
        </p:nvSpPr>
        <p:spPr/>
        <p:txBody>
          <a:bodyPr/>
          <a:lstStyle/>
          <a:p>
            <a:r>
              <a:rPr lang="en-US" dirty="0"/>
              <a:t>Microsoft Project Catapult</a:t>
            </a:r>
          </a:p>
        </p:txBody>
      </p:sp>
      <p:pic>
        <p:nvPicPr>
          <p:cNvPr id="4" name="Picture 3"/>
          <p:cNvPicPr>
            <a:picLocks noChangeAspect="1"/>
          </p:cNvPicPr>
          <p:nvPr/>
        </p:nvPicPr>
        <p:blipFill>
          <a:blip r:embed="rId2"/>
          <a:stretch>
            <a:fillRect/>
          </a:stretch>
        </p:blipFill>
        <p:spPr>
          <a:xfrm>
            <a:off x="5105400" y="2190656"/>
            <a:ext cx="3467505" cy="3371850"/>
          </a:xfrm>
          <a:prstGeom prst="rect">
            <a:avLst/>
          </a:prstGeom>
        </p:spPr>
      </p:pic>
    </p:spTree>
    <p:extLst>
      <p:ext uri="{BB962C8B-B14F-4D97-AF65-F5344CB8AC3E}">
        <p14:creationId xmlns:p14="http://schemas.microsoft.com/office/powerpoint/2010/main" val="145681855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3213915"/>
            <a:ext cx="7010400" cy="3502353"/>
          </a:xfrm>
          <a:prstGeom prst="rect">
            <a:avLst/>
          </a:prstGeom>
        </p:spPr>
      </p:pic>
      <p:sp>
        <p:nvSpPr>
          <p:cNvPr id="2" name="Content Placeholder 1"/>
          <p:cNvSpPr>
            <a:spLocks noGrp="1"/>
          </p:cNvSpPr>
          <p:nvPr>
            <p:ph idx="1"/>
          </p:nvPr>
        </p:nvSpPr>
        <p:spPr>
          <a:xfrm>
            <a:off x="380771" y="1828800"/>
            <a:ext cx="8077429" cy="2185214"/>
          </a:xfrm>
        </p:spPr>
        <p:txBody>
          <a:bodyPr/>
          <a:lstStyle/>
          <a:p>
            <a:r>
              <a:rPr lang="en-US" sz="2000" dirty="0"/>
              <a:t>FPGA inserted on </a:t>
            </a:r>
            <a:r>
              <a:rPr lang="en-US" sz="2000" dirty="0" err="1"/>
              <a:t>PCIe</a:t>
            </a:r>
            <a:r>
              <a:rPr lang="en-US" sz="2000" dirty="0"/>
              <a:t> bus with “loopback” connectivity of Network Interface Card.  All network traffic flows through FPGA.</a:t>
            </a:r>
          </a:p>
          <a:p>
            <a:r>
              <a:rPr lang="en-US" sz="2000" dirty="0"/>
              <a:t>FPGAs from different servers connected into a “Torus” of 48 FPGAs.</a:t>
            </a:r>
          </a:p>
          <a:p>
            <a:r>
              <a:rPr lang="en-US" sz="2000" dirty="0"/>
              <a:t>FPGA-to-FPGA communication enables future functionality in the deep learning and AI space; neural networks.</a:t>
            </a:r>
          </a:p>
          <a:p>
            <a:endParaRPr lang="en-US" sz="2000" dirty="0"/>
          </a:p>
          <a:p>
            <a:endParaRPr lang="en-US" sz="2000" dirty="0"/>
          </a:p>
        </p:txBody>
      </p:sp>
      <p:sp>
        <p:nvSpPr>
          <p:cNvPr id="3" name="Title 2"/>
          <p:cNvSpPr>
            <a:spLocks noGrp="1"/>
          </p:cNvSpPr>
          <p:nvPr>
            <p:ph type="title"/>
          </p:nvPr>
        </p:nvSpPr>
        <p:spPr/>
        <p:txBody>
          <a:bodyPr/>
          <a:lstStyle/>
          <a:p>
            <a:r>
              <a:rPr lang="en-US" dirty="0"/>
              <a:t>Microsoft Project Catapult</a:t>
            </a:r>
          </a:p>
        </p:txBody>
      </p:sp>
    </p:spTree>
    <p:extLst>
      <p:ext uri="{BB962C8B-B14F-4D97-AF65-F5344CB8AC3E}">
        <p14:creationId xmlns:p14="http://schemas.microsoft.com/office/powerpoint/2010/main" val="185081737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696123"/>
          </a:xfrm>
        </p:spPr>
        <p:txBody>
          <a:bodyPr/>
          <a:lstStyle/>
          <a:p>
            <a:r>
              <a:rPr lang="en-US" dirty="0"/>
              <a:t>Tensor Processing Units</a:t>
            </a:r>
          </a:p>
          <a:p>
            <a:r>
              <a:rPr lang="en-US" dirty="0"/>
              <a:t>Went different route – developed their own ASICs</a:t>
            </a:r>
          </a:p>
          <a:p>
            <a:r>
              <a:rPr lang="en-US" dirty="0"/>
              <a:t>Claimed FPGAs were too power hungry</a:t>
            </a:r>
          </a:p>
          <a:p>
            <a:r>
              <a:rPr lang="en-US" dirty="0"/>
              <a:t>Also connected via </a:t>
            </a:r>
            <a:r>
              <a:rPr lang="en-US" dirty="0" err="1"/>
              <a:t>PCIe</a:t>
            </a:r>
            <a:r>
              <a:rPr lang="en-US" dirty="0"/>
              <a:t> interface, but not directly network connected</a:t>
            </a:r>
          </a:p>
          <a:p>
            <a:r>
              <a:rPr lang="en-US" dirty="0"/>
              <a:t>Tailored specifically for Machine Learning.  (</a:t>
            </a:r>
            <a:r>
              <a:rPr lang="en-US" dirty="0" err="1"/>
              <a:t>TensorFlow</a:t>
            </a:r>
            <a:r>
              <a:rPr lang="en-US" dirty="0"/>
              <a:t>)</a:t>
            </a:r>
          </a:p>
          <a:p>
            <a:r>
              <a:rPr lang="en-US" dirty="0"/>
              <a:t>Architecture still a closely guarded secret within Google.</a:t>
            </a:r>
          </a:p>
        </p:txBody>
      </p:sp>
      <p:sp>
        <p:nvSpPr>
          <p:cNvPr id="3" name="Title 2"/>
          <p:cNvSpPr>
            <a:spLocks noGrp="1"/>
          </p:cNvSpPr>
          <p:nvPr>
            <p:ph type="title"/>
          </p:nvPr>
        </p:nvSpPr>
        <p:spPr/>
        <p:txBody>
          <a:bodyPr/>
          <a:lstStyle/>
          <a:p>
            <a:r>
              <a:rPr lang="en-US" dirty="0"/>
              <a:t>Google TPUs</a:t>
            </a:r>
          </a:p>
        </p:txBody>
      </p:sp>
      <p:pic>
        <p:nvPicPr>
          <p:cNvPr id="4" name="Picture 3"/>
          <p:cNvPicPr>
            <a:picLocks noChangeAspect="1"/>
          </p:cNvPicPr>
          <p:nvPr/>
        </p:nvPicPr>
        <p:blipFill>
          <a:blip r:embed="rId3"/>
          <a:stretch>
            <a:fillRect/>
          </a:stretch>
        </p:blipFill>
        <p:spPr>
          <a:xfrm>
            <a:off x="5935536" y="152400"/>
            <a:ext cx="2797428" cy="2151126"/>
          </a:xfrm>
          <a:prstGeom prst="rect">
            <a:avLst/>
          </a:prstGeom>
        </p:spPr>
      </p:pic>
    </p:spTree>
    <p:extLst>
      <p:ext uri="{BB962C8B-B14F-4D97-AF65-F5344CB8AC3E}">
        <p14:creationId xmlns:p14="http://schemas.microsoft.com/office/powerpoint/2010/main" val="662360410"/>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3102388"/>
          </a:xfrm>
        </p:spPr>
        <p:txBody>
          <a:bodyPr/>
          <a:lstStyle/>
          <a:p>
            <a:r>
              <a:rPr lang="en-US" dirty="0"/>
              <a:t>Built for end-user consumption</a:t>
            </a:r>
          </a:p>
          <a:p>
            <a:r>
              <a:rPr lang="en-US" dirty="0"/>
              <a:t>Currently in preview since Dec. 2016</a:t>
            </a:r>
          </a:p>
          <a:p>
            <a:r>
              <a:rPr lang="en-US" dirty="0"/>
              <a:t>Development Tools available via AWS Marketplace</a:t>
            </a:r>
          </a:p>
          <a:p>
            <a:r>
              <a:rPr lang="en-US" dirty="0"/>
              <a:t>Built on Xilinx </a:t>
            </a:r>
            <a:r>
              <a:rPr lang="en-US" dirty="0" err="1"/>
              <a:t>Ultrascale</a:t>
            </a:r>
            <a:r>
              <a:rPr lang="en-US" dirty="0"/>
              <a:t>+ FPGAs</a:t>
            </a:r>
          </a:p>
          <a:p>
            <a:r>
              <a:rPr lang="en-US" dirty="0"/>
              <a:t>F1.16xlarge – similar architecture to Catapult – both </a:t>
            </a:r>
            <a:r>
              <a:rPr lang="en-US" dirty="0" err="1"/>
              <a:t>PCIe</a:t>
            </a:r>
            <a:r>
              <a:rPr lang="en-US" dirty="0"/>
              <a:t> and bi-directional link connectivity between FPGAs</a:t>
            </a:r>
          </a:p>
          <a:p>
            <a:r>
              <a:rPr lang="en-US" dirty="0"/>
              <a:t>2M Logic Cells per FPGA!!</a:t>
            </a:r>
          </a:p>
          <a:p>
            <a:endParaRPr lang="en-US" dirty="0"/>
          </a:p>
        </p:txBody>
      </p:sp>
      <p:sp>
        <p:nvSpPr>
          <p:cNvPr id="3" name="Title 2"/>
          <p:cNvSpPr>
            <a:spLocks noGrp="1"/>
          </p:cNvSpPr>
          <p:nvPr>
            <p:ph type="title"/>
          </p:nvPr>
        </p:nvSpPr>
        <p:spPr/>
        <p:txBody>
          <a:bodyPr/>
          <a:lstStyle/>
          <a:p>
            <a:r>
              <a:rPr lang="en-US" dirty="0"/>
              <a:t>Amazon EC2 F1 Instances</a:t>
            </a:r>
          </a:p>
        </p:txBody>
      </p:sp>
      <p:pic>
        <p:nvPicPr>
          <p:cNvPr id="4" name="Picture 3"/>
          <p:cNvPicPr>
            <a:picLocks noChangeAspect="1"/>
          </p:cNvPicPr>
          <p:nvPr/>
        </p:nvPicPr>
        <p:blipFill>
          <a:blip r:embed="rId3"/>
          <a:stretch>
            <a:fillRect/>
          </a:stretch>
        </p:blipFill>
        <p:spPr>
          <a:xfrm>
            <a:off x="381000" y="4953000"/>
            <a:ext cx="8375374" cy="1371600"/>
          </a:xfrm>
          <a:prstGeom prst="rect">
            <a:avLst/>
          </a:prstGeom>
        </p:spPr>
      </p:pic>
    </p:spTree>
    <p:extLst>
      <p:ext uri="{BB962C8B-B14F-4D97-AF65-F5344CB8AC3E}">
        <p14:creationId xmlns:p14="http://schemas.microsoft.com/office/powerpoint/2010/main" val="42647734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28750" y="1745621"/>
            <a:ext cx="6272954" cy="560923"/>
          </a:xfrm>
        </p:spPr>
        <p:txBody>
          <a:bodyPr/>
          <a:lstStyle/>
          <a:p>
            <a:r>
              <a:rPr lang="en-US" dirty="0"/>
              <a:t>Thank Our Sponsors</a:t>
            </a:r>
          </a:p>
        </p:txBody>
      </p:sp>
      <p:sp>
        <p:nvSpPr>
          <p:cNvPr id="13" name="Rectangle 12"/>
          <p:cNvSpPr/>
          <p:nvPr/>
        </p:nvSpPr>
        <p:spPr bwMode="auto">
          <a:xfrm>
            <a:off x="1828800" y="259229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Platinum Sponsors</a:t>
            </a: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26" y1="12000" x2="95392" y2="12000"/>
                        <a14:foregroundMark x1="2304" y1="86000" x2="97235" y2="87200"/>
                        <a14:backgroundMark x1="5069" y1="4800" x2="98618" y2="6400"/>
                      </a14:backgroundRemoval>
                    </a14:imgEffect>
                  </a14:imgLayer>
                </a14:imgProps>
              </a:ext>
              <a:ext uri="{28A0092B-C50C-407E-A947-70E740481C1C}">
                <a14:useLocalDpi xmlns:a14="http://schemas.microsoft.com/office/drawing/2010/main" val="0"/>
              </a:ext>
            </a:extLst>
          </a:blip>
          <a:stretch>
            <a:fillRect/>
          </a:stretch>
        </p:blipFill>
        <p:spPr>
          <a:xfrm>
            <a:off x="1428750" y="2135092"/>
            <a:ext cx="1172718" cy="1351058"/>
          </a:xfrm>
          <a:prstGeom prst="rect">
            <a:avLst/>
          </a:prstGeom>
        </p:spPr>
      </p:pic>
      <p:pic>
        <p:nvPicPr>
          <p:cNvPr id="2" name="Picture 1"/>
          <p:cNvPicPr>
            <a:picLocks noChangeAspect="1"/>
          </p:cNvPicPr>
          <p:nvPr/>
        </p:nvPicPr>
        <p:blipFill>
          <a:blip r:embed="rId4"/>
          <a:stretch>
            <a:fillRect/>
          </a:stretch>
        </p:blipFill>
        <p:spPr>
          <a:xfrm>
            <a:off x="4370831" y="3429000"/>
            <a:ext cx="2945012" cy="921127"/>
          </a:xfrm>
          <a:prstGeom prst="rect">
            <a:avLst/>
          </a:prstGeom>
        </p:spPr>
      </p:pic>
      <p:pic>
        <p:nvPicPr>
          <p:cNvPr id="3" name="Picture 2"/>
          <p:cNvPicPr>
            <a:picLocks noChangeAspect="1"/>
          </p:cNvPicPr>
          <p:nvPr/>
        </p:nvPicPr>
        <p:blipFill>
          <a:blip r:embed="rId5"/>
          <a:stretch>
            <a:fillRect/>
          </a:stretch>
        </p:blipFill>
        <p:spPr>
          <a:xfrm>
            <a:off x="2601468" y="5150038"/>
            <a:ext cx="3048643" cy="645090"/>
          </a:xfrm>
          <a:prstGeom prst="rect">
            <a:avLst/>
          </a:prstGeom>
        </p:spPr>
      </p:pic>
      <p:pic>
        <p:nvPicPr>
          <p:cNvPr id="7" name="Picture 6"/>
          <p:cNvPicPr>
            <a:picLocks noChangeAspect="1"/>
          </p:cNvPicPr>
          <p:nvPr/>
        </p:nvPicPr>
        <p:blipFill>
          <a:blip r:embed="rId6"/>
          <a:stretch>
            <a:fillRect/>
          </a:stretch>
        </p:blipFill>
        <p:spPr>
          <a:xfrm>
            <a:off x="5943600" y="4853714"/>
            <a:ext cx="1239140" cy="1237737"/>
          </a:xfrm>
          <a:prstGeom prst="rect">
            <a:avLst/>
          </a:prstGeom>
        </p:spPr>
      </p:pic>
      <p:pic>
        <p:nvPicPr>
          <p:cNvPr id="8" name="Picture 7"/>
          <p:cNvPicPr>
            <a:picLocks noChangeAspect="1"/>
          </p:cNvPicPr>
          <p:nvPr/>
        </p:nvPicPr>
        <p:blipFill>
          <a:blip r:embed="rId7"/>
          <a:stretch>
            <a:fillRect/>
          </a:stretch>
        </p:blipFill>
        <p:spPr>
          <a:xfrm>
            <a:off x="2584073" y="3346073"/>
            <a:ext cx="1302127" cy="1302127"/>
          </a:xfrm>
          <a:prstGeom prst="rect">
            <a:avLst/>
          </a:prstGeom>
        </p:spPr>
      </p:pic>
    </p:spTree>
    <p:extLst>
      <p:ext uri="{BB962C8B-B14F-4D97-AF65-F5344CB8AC3E}">
        <p14:creationId xmlns:p14="http://schemas.microsoft.com/office/powerpoint/2010/main" val="27892236"/>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3767185"/>
          </a:xfrm>
        </p:spPr>
        <p:txBody>
          <a:bodyPr/>
          <a:lstStyle/>
          <a:p>
            <a:r>
              <a:rPr lang="en-US" dirty="0"/>
              <a:t>AWS pre-configured FPGA shell – makes I/O access to FPGA much easier</a:t>
            </a:r>
          </a:p>
          <a:p>
            <a:endParaRPr lang="en-US" dirty="0"/>
          </a:p>
          <a:p>
            <a:endParaRPr lang="en-US" dirty="0"/>
          </a:p>
          <a:p>
            <a:endParaRPr lang="en-US" dirty="0"/>
          </a:p>
          <a:p>
            <a:endParaRPr lang="en-US" dirty="0"/>
          </a:p>
          <a:p>
            <a:endParaRPr lang="en-US" dirty="0"/>
          </a:p>
          <a:p>
            <a:r>
              <a:rPr lang="en-US" dirty="0"/>
              <a:t>Pre-built AFIs (similar to existing AMI images) – offers the ability to create a library of FPGA configurations.  Also offer another security layer – bit-stream is encrypted.</a:t>
            </a:r>
          </a:p>
        </p:txBody>
      </p:sp>
      <p:sp>
        <p:nvSpPr>
          <p:cNvPr id="3" name="Title 2"/>
          <p:cNvSpPr>
            <a:spLocks noGrp="1"/>
          </p:cNvSpPr>
          <p:nvPr>
            <p:ph type="title"/>
          </p:nvPr>
        </p:nvSpPr>
        <p:spPr/>
        <p:txBody>
          <a:bodyPr/>
          <a:lstStyle/>
          <a:p>
            <a:r>
              <a:rPr lang="en-US" dirty="0"/>
              <a:t>Amazon EC2 F1 Instances</a:t>
            </a:r>
          </a:p>
        </p:txBody>
      </p:sp>
      <p:pic>
        <p:nvPicPr>
          <p:cNvPr id="5" name="Picture 4"/>
          <p:cNvPicPr>
            <a:picLocks noChangeAspect="1"/>
          </p:cNvPicPr>
          <p:nvPr/>
        </p:nvPicPr>
        <p:blipFill>
          <a:blip r:embed="rId3"/>
          <a:stretch>
            <a:fillRect/>
          </a:stretch>
        </p:blipFill>
        <p:spPr>
          <a:xfrm>
            <a:off x="3276600" y="2577337"/>
            <a:ext cx="4962525" cy="2285175"/>
          </a:xfrm>
          <a:prstGeom prst="rect">
            <a:avLst/>
          </a:prstGeom>
        </p:spPr>
      </p:pic>
    </p:spTree>
    <p:extLst>
      <p:ext uri="{BB962C8B-B14F-4D97-AF65-F5344CB8AC3E}">
        <p14:creationId xmlns:p14="http://schemas.microsoft.com/office/powerpoint/2010/main" val="92714933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738664"/>
          </a:xfrm>
        </p:spPr>
        <p:txBody>
          <a:bodyPr/>
          <a:lstStyle/>
          <a:p>
            <a:r>
              <a:rPr lang="en-US" dirty="0"/>
              <a:t>Xilinx tools (</a:t>
            </a:r>
            <a:r>
              <a:rPr lang="en-US" dirty="0" err="1"/>
              <a:t>Vivado</a:t>
            </a:r>
            <a:r>
              <a:rPr lang="en-US" dirty="0"/>
              <a:t> Studio and </a:t>
            </a:r>
            <a:r>
              <a:rPr lang="en-US" dirty="0" err="1"/>
              <a:t>SDAccel</a:t>
            </a:r>
            <a:r>
              <a:rPr lang="en-US" dirty="0"/>
              <a:t>) built into the EC2 F1 AMI.</a:t>
            </a:r>
          </a:p>
          <a:p>
            <a:endParaRPr lang="en-US" dirty="0"/>
          </a:p>
        </p:txBody>
      </p:sp>
      <p:sp>
        <p:nvSpPr>
          <p:cNvPr id="3" name="Title 2"/>
          <p:cNvSpPr>
            <a:spLocks noGrp="1"/>
          </p:cNvSpPr>
          <p:nvPr>
            <p:ph type="title"/>
          </p:nvPr>
        </p:nvSpPr>
        <p:spPr/>
        <p:txBody>
          <a:bodyPr/>
          <a:lstStyle/>
          <a:p>
            <a:r>
              <a:rPr lang="en-US" dirty="0"/>
              <a:t>Amazon EC2 F1 Instances</a:t>
            </a:r>
          </a:p>
        </p:txBody>
      </p:sp>
      <p:pic>
        <p:nvPicPr>
          <p:cNvPr id="4" name="Picture 3"/>
          <p:cNvPicPr>
            <a:picLocks noChangeAspect="1"/>
          </p:cNvPicPr>
          <p:nvPr/>
        </p:nvPicPr>
        <p:blipFill>
          <a:blip r:embed="rId3"/>
          <a:stretch>
            <a:fillRect/>
          </a:stretch>
        </p:blipFill>
        <p:spPr>
          <a:xfrm>
            <a:off x="1488946" y="3048000"/>
            <a:ext cx="6147588" cy="2290380"/>
          </a:xfrm>
          <a:prstGeom prst="rect">
            <a:avLst/>
          </a:prstGeom>
        </p:spPr>
      </p:pic>
    </p:spTree>
    <p:extLst>
      <p:ext uri="{BB962C8B-B14F-4D97-AF65-F5344CB8AC3E}">
        <p14:creationId xmlns:p14="http://schemas.microsoft.com/office/powerpoint/2010/main" val="69385558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1403461"/>
          </a:xfrm>
        </p:spPr>
        <p:txBody>
          <a:bodyPr/>
          <a:lstStyle/>
          <a:p>
            <a:r>
              <a:rPr lang="en-US" dirty="0"/>
              <a:t>Ability to republish AFIs  (FPGA Images) back to AWS Marketplace.</a:t>
            </a:r>
          </a:p>
          <a:p>
            <a:r>
              <a:rPr lang="en-US" dirty="0"/>
              <a:t>Can also create solutions that leverage FPGAs but do not expose that functionality back to end-user.</a:t>
            </a:r>
          </a:p>
        </p:txBody>
      </p:sp>
      <p:sp>
        <p:nvSpPr>
          <p:cNvPr id="3" name="Title 2"/>
          <p:cNvSpPr>
            <a:spLocks noGrp="1"/>
          </p:cNvSpPr>
          <p:nvPr>
            <p:ph type="title"/>
          </p:nvPr>
        </p:nvSpPr>
        <p:spPr/>
        <p:txBody>
          <a:bodyPr/>
          <a:lstStyle/>
          <a:p>
            <a:r>
              <a:rPr lang="en-US" dirty="0"/>
              <a:t>Amazon EC2 F1 Instances</a:t>
            </a:r>
          </a:p>
        </p:txBody>
      </p:sp>
      <p:pic>
        <p:nvPicPr>
          <p:cNvPr id="5" name="Picture 4"/>
          <p:cNvPicPr>
            <a:picLocks noChangeAspect="1"/>
          </p:cNvPicPr>
          <p:nvPr/>
        </p:nvPicPr>
        <p:blipFill>
          <a:blip r:embed="rId2"/>
          <a:stretch>
            <a:fillRect/>
          </a:stretch>
        </p:blipFill>
        <p:spPr>
          <a:xfrm>
            <a:off x="1981200" y="3810000"/>
            <a:ext cx="5425919" cy="2587608"/>
          </a:xfrm>
          <a:prstGeom prst="rect">
            <a:avLst/>
          </a:prstGeom>
        </p:spPr>
      </p:pic>
    </p:spTree>
    <p:extLst>
      <p:ext uri="{BB962C8B-B14F-4D97-AF65-F5344CB8AC3E}">
        <p14:creationId xmlns:p14="http://schemas.microsoft.com/office/powerpoint/2010/main" val="391006358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4099584"/>
          </a:xfrm>
        </p:spPr>
        <p:txBody>
          <a:bodyPr/>
          <a:lstStyle/>
          <a:p>
            <a:r>
              <a:rPr lang="en-US" b="1" dirty="0"/>
              <a:t>Traditional analytics</a:t>
            </a:r>
            <a:r>
              <a:rPr lang="en-US" dirty="0"/>
              <a:t> – Map-Reduce paper on using FPGAs</a:t>
            </a:r>
          </a:p>
          <a:p>
            <a:r>
              <a:rPr lang="en-US" b="1" dirty="0"/>
              <a:t>Genomics research </a:t>
            </a:r>
            <a:r>
              <a:rPr lang="en-US" dirty="0"/>
              <a:t>– highly parallel</a:t>
            </a:r>
          </a:p>
          <a:p>
            <a:r>
              <a:rPr lang="en-US" b="1" dirty="0"/>
              <a:t>Encryption/</a:t>
            </a:r>
            <a:r>
              <a:rPr lang="en-US" b="1" dirty="0" err="1"/>
              <a:t>Cyrptography</a:t>
            </a:r>
            <a:r>
              <a:rPr lang="en-US" b="1" dirty="0"/>
              <a:t> offload </a:t>
            </a:r>
            <a:r>
              <a:rPr lang="en-US" dirty="0"/>
              <a:t>– in-line network encryption/decryption</a:t>
            </a:r>
          </a:p>
          <a:p>
            <a:r>
              <a:rPr lang="en-US" b="1" dirty="0"/>
              <a:t>Network Analysis </a:t>
            </a:r>
            <a:r>
              <a:rPr lang="en-US" dirty="0"/>
              <a:t>– deep packet inspection</a:t>
            </a:r>
          </a:p>
          <a:p>
            <a:r>
              <a:rPr lang="en-US" b="1" dirty="0"/>
              <a:t>Machine/Deep Learning </a:t>
            </a:r>
            <a:r>
              <a:rPr lang="en-US" dirty="0"/>
              <a:t>– using networks of FPGAs in unison to mimic neural networks.</a:t>
            </a:r>
          </a:p>
          <a:p>
            <a:r>
              <a:rPr lang="en-US" b="1" dirty="0"/>
              <a:t>Financial Analysis </a:t>
            </a:r>
            <a:r>
              <a:rPr lang="en-US" dirty="0"/>
              <a:t>– market analysis; requires near real-time computation.</a:t>
            </a:r>
          </a:p>
          <a:p>
            <a:r>
              <a:rPr lang="en-US" b="1" dirty="0"/>
              <a:t>Video Manipulation </a:t>
            </a:r>
            <a:r>
              <a:rPr lang="en-US" dirty="0"/>
              <a:t>– high throughput.  (Go watch “Implementation of MITM Attack on HDCP-Secured Links”)</a:t>
            </a:r>
          </a:p>
        </p:txBody>
      </p:sp>
      <p:sp>
        <p:nvSpPr>
          <p:cNvPr id="3" name="Title 2"/>
          <p:cNvSpPr>
            <a:spLocks noGrp="1"/>
          </p:cNvSpPr>
          <p:nvPr>
            <p:ph type="title"/>
          </p:nvPr>
        </p:nvSpPr>
        <p:spPr/>
        <p:txBody>
          <a:bodyPr/>
          <a:lstStyle/>
          <a:p>
            <a:r>
              <a:rPr lang="en-US" dirty="0"/>
              <a:t>Cloud-Based Use Cases</a:t>
            </a:r>
          </a:p>
        </p:txBody>
      </p:sp>
    </p:spTree>
    <p:extLst>
      <p:ext uri="{BB962C8B-B14F-4D97-AF65-F5344CB8AC3E}">
        <p14:creationId xmlns:p14="http://schemas.microsoft.com/office/powerpoint/2010/main" val="119134578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124200"/>
            <a:ext cx="8363938" cy="560923"/>
          </a:xfrm>
        </p:spPr>
        <p:txBody>
          <a:bodyPr/>
          <a:lstStyle/>
          <a:p>
            <a:r>
              <a:rPr lang="en-US" dirty="0"/>
              <a:t>Getting Started with FPGAs</a:t>
            </a:r>
          </a:p>
        </p:txBody>
      </p:sp>
    </p:spTree>
    <p:extLst>
      <p:ext uri="{BB962C8B-B14F-4D97-AF65-F5344CB8AC3E}">
        <p14:creationId xmlns:p14="http://schemas.microsoft.com/office/powerpoint/2010/main" val="89200019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FPGA “Compilation”</a:t>
            </a:r>
          </a:p>
        </p:txBody>
      </p:sp>
      <p:graphicFrame>
        <p:nvGraphicFramePr>
          <p:cNvPr id="4" name="Diagram 3"/>
          <p:cNvGraphicFramePr/>
          <p:nvPr>
            <p:extLst>
              <p:ext uri="{D42A27DB-BD31-4B8C-83A1-F6EECF244321}">
                <p14:modId xmlns:p14="http://schemas.microsoft.com/office/powerpoint/2010/main" val="1044381939"/>
              </p:ext>
            </p:extLst>
          </p:nvPr>
        </p:nvGraphicFramePr>
        <p:xfrm>
          <a:off x="838200" y="1377950"/>
          <a:ext cx="7696200" cy="471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62000" y="4314050"/>
            <a:ext cx="2514600" cy="276999"/>
          </a:xfrm>
          <a:prstGeom prst="rect">
            <a:avLst/>
          </a:prstGeom>
          <a:noFill/>
        </p:spPr>
        <p:txBody>
          <a:bodyPr wrap="square" lIns="0" tIns="0" rIns="0" bIns="0" rtlCol="0">
            <a:spAutoFit/>
          </a:bodyPr>
          <a:lstStyle/>
          <a:p>
            <a:r>
              <a:rPr lang="en-US" i="1" spc="-150" dirty="0" err="1">
                <a:gradFill>
                  <a:gsLst>
                    <a:gs pos="0">
                      <a:schemeClr val="tx1"/>
                    </a:gs>
                    <a:gs pos="86000">
                      <a:schemeClr val="tx1"/>
                    </a:gs>
                  </a:gsLst>
                  <a:lin ang="5400000" scaled="0"/>
                </a:gradFill>
                <a:latin typeface="Segoe Light" pitchFamily="34" charset="0"/>
              </a:rPr>
              <a:t>Matlab</a:t>
            </a:r>
            <a:r>
              <a:rPr lang="en-US" i="1" spc="-150" dirty="0">
                <a:gradFill>
                  <a:gsLst>
                    <a:gs pos="0">
                      <a:schemeClr val="tx1"/>
                    </a:gs>
                    <a:gs pos="86000">
                      <a:schemeClr val="tx1"/>
                    </a:gs>
                  </a:gsLst>
                  <a:lin ang="5400000" scaled="0"/>
                </a:gradFill>
                <a:latin typeface="Segoe Light" pitchFamily="34" charset="0"/>
              </a:rPr>
              <a:t>, C, OpenCL</a:t>
            </a:r>
          </a:p>
        </p:txBody>
      </p:sp>
      <p:sp>
        <p:nvSpPr>
          <p:cNvPr id="6" name="TextBox 5"/>
          <p:cNvSpPr txBox="1"/>
          <p:nvPr/>
        </p:nvSpPr>
        <p:spPr>
          <a:xfrm>
            <a:off x="2743200" y="2532102"/>
            <a:ext cx="2511329" cy="553998"/>
          </a:xfrm>
          <a:prstGeom prst="rect">
            <a:avLst/>
          </a:prstGeom>
          <a:noFill/>
        </p:spPr>
        <p:txBody>
          <a:bodyPr wrap="none" lIns="0" tIns="0" rIns="0" bIns="0" rtlCol="0">
            <a:spAutoFit/>
          </a:bodyPr>
          <a:lstStyle/>
          <a:p>
            <a:r>
              <a:rPr lang="en-US" i="1" spc="-150" dirty="0">
                <a:gradFill>
                  <a:gsLst>
                    <a:gs pos="0">
                      <a:schemeClr val="tx1"/>
                    </a:gs>
                    <a:gs pos="86000">
                      <a:schemeClr val="tx1"/>
                    </a:gs>
                  </a:gsLst>
                  <a:lin ang="5400000" scaled="0"/>
                </a:gradFill>
                <a:latin typeface="Segoe Light" pitchFamily="34" charset="0"/>
              </a:rPr>
              <a:t>VHDL, Verilog, Lucid, PSHDL</a:t>
            </a:r>
          </a:p>
          <a:p>
            <a:r>
              <a:rPr lang="en-US" i="1" spc="-150" dirty="0" err="1">
                <a:gradFill>
                  <a:gsLst>
                    <a:gs pos="0">
                      <a:schemeClr val="tx1"/>
                    </a:gs>
                    <a:gs pos="86000">
                      <a:schemeClr val="tx1"/>
                    </a:gs>
                  </a:gsLst>
                  <a:lin ang="5400000" scaled="0"/>
                </a:gradFill>
                <a:latin typeface="Segoe Light" pitchFamily="34" charset="0"/>
              </a:rPr>
              <a:t>MyHDL</a:t>
            </a:r>
            <a:r>
              <a:rPr lang="en-US" i="1" spc="-150" dirty="0">
                <a:gradFill>
                  <a:gsLst>
                    <a:gs pos="0">
                      <a:schemeClr val="tx1"/>
                    </a:gs>
                    <a:gs pos="86000">
                      <a:schemeClr val="tx1"/>
                    </a:gs>
                  </a:gsLst>
                  <a:lin ang="5400000" scaled="0"/>
                </a:gradFill>
                <a:latin typeface="Segoe Light" pitchFamily="34" charset="0"/>
              </a:rPr>
              <a:t> (Python-based)</a:t>
            </a:r>
          </a:p>
        </p:txBody>
      </p:sp>
      <p:sp>
        <p:nvSpPr>
          <p:cNvPr id="7" name="TextBox 6"/>
          <p:cNvSpPr txBox="1"/>
          <p:nvPr/>
        </p:nvSpPr>
        <p:spPr>
          <a:xfrm>
            <a:off x="3624410" y="5049590"/>
            <a:ext cx="1877117" cy="677108"/>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Hardware/Device</a:t>
            </a:r>
          </a:p>
          <a:p>
            <a:pPr algn="ctr"/>
            <a:r>
              <a:rPr lang="en-US" sz="2200" spc="-150" dirty="0">
                <a:gradFill>
                  <a:gsLst>
                    <a:gs pos="0">
                      <a:schemeClr val="tx1"/>
                    </a:gs>
                    <a:gs pos="86000">
                      <a:schemeClr val="tx1"/>
                    </a:gs>
                  </a:gsLst>
                  <a:lin ang="5400000" scaled="0"/>
                </a:gradFill>
                <a:latin typeface="Segoe Light" pitchFamily="34" charset="0"/>
              </a:rPr>
              <a:t>Mapping</a:t>
            </a:r>
          </a:p>
        </p:txBody>
      </p:sp>
      <p:sp>
        <p:nvSpPr>
          <p:cNvPr id="8" name="TextBox 7"/>
          <p:cNvSpPr txBox="1"/>
          <p:nvPr/>
        </p:nvSpPr>
        <p:spPr>
          <a:xfrm>
            <a:off x="6118679" y="5224046"/>
            <a:ext cx="1798569" cy="338554"/>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Place and Route</a:t>
            </a:r>
          </a:p>
        </p:txBody>
      </p:sp>
      <p:cxnSp>
        <p:nvCxnSpPr>
          <p:cNvPr id="10" name="Straight Arrow Connector 9"/>
          <p:cNvCxnSpPr/>
          <p:nvPr/>
        </p:nvCxnSpPr>
        <p:spPr>
          <a:xfrm flipV="1">
            <a:off x="4562968" y="4114800"/>
            <a:ext cx="123332" cy="93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781800" y="4114800"/>
            <a:ext cx="236163"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29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VHDL/Verilog – Code Example</a:t>
            </a:r>
          </a:p>
        </p:txBody>
      </p:sp>
      <p:pic>
        <p:nvPicPr>
          <p:cNvPr id="4" name="Picture 3"/>
          <p:cNvPicPr>
            <a:picLocks noChangeAspect="1"/>
          </p:cNvPicPr>
          <p:nvPr/>
        </p:nvPicPr>
        <p:blipFill>
          <a:blip r:embed="rId3"/>
          <a:stretch>
            <a:fillRect/>
          </a:stretch>
        </p:blipFill>
        <p:spPr>
          <a:xfrm>
            <a:off x="381000" y="1828800"/>
            <a:ext cx="3796632" cy="4267200"/>
          </a:xfrm>
          <a:prstGeom prst="rect">
            <a:avLst/>
          </a:prstGeom>
        </p:spPr>
      </p:pic>
      <p:pic>
        <p:nvPicPr>
          <p:cNvPr id="5" name="Picture 4"/>
          <p:cNvPicPr>
            <a:picLocks noChangeAspect="1"/>
          </p:cNvPicPr>
          <p:nvPr/>
        </p:nvPicPr>
        <p:blipFill>
          <a:blip r:embed="rId4"/>
          <a:stretch>
            <a:fillRect/>
          </a:stretch>
        </p:blipFill>
        <p:spPr>
          <a:xfrm>
            <a:off x="5638800" y="2271712"/>
            <a:ext cx="2438400" cy="2794958"/>
          </a:xfrm>
          <a:prstGeom prst="rect">
            <a:avLst/>
          </a:prstGeom>
        </p:spPr>
      </p:pic>
      <p:sp>
        <p:nvSpPr>
          <p:cNvPr id="6" name="TextBox 5"/>
          <p:cNvSpPr txBox="1"/>
          <p:nvPr/>
        </p:nvSpPr>
        <p:spPr>
          <a:xfrm>
            <a:off x="1941883" y="6096000"/>
            <a:ext cx="674865" cy="338554"/>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VHDL</a:t>
            </a:r>
          </a:p>
        </p:txBody>
      </p:sp>
      <p:sp>
        <p:nvSpPr>
          <p:cNvPr id="8" name="TextBox 7"/>
          <p:cNvSpPr txBox="1"/>
          <p:nvPr/>
        </p:nvSpPr>
        <p:spPr>
          <a:xfrm>
            <a:off x="6493893" y="5281801"/>
            <a:ext cx="728213" cy="338554"/>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Verilog</a:t>
            </a:r>
          </a:p>
        </p:txBody>
      </p:sp>
    </p:spTree>
    <p:extLst>
      <p:ext uri="{BB962C8B-B14F-4D97-AF65-F5344CB8AC3E}">
        <p14:creationId xmlns:p14="http://schemas.microsoft.com/office/powerpoint/2010/main" val="398573906"/>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3971696" cy="2954655"/>
          </a:xfrm>
        </p:spPr>
        <p:txBody>
          <a:bodyPr/>
          <a:lstStyle/>
          <a:p>
            <a:r>
              <a:rPr lang="en-US" dirty="0"/>
              <a:t>Include the pin and signal mapping files:</a:t>
            </a:r>
          </a:p>
          <a:p>
            <a:r>
              <a:rPr lang="en-US" dirty="0"/>
              <a:t>Xilinx - (UCF) – User Constraint Files.</a:t>
            </a:r>
          </a:p>
          <a:p>
            <a:r>
              <a:rPr lang="en-US" dirty="0"/>
              <a:t>Altera – (SDC) – Synopsis Design Construct</a:t>
            </a:r>
          </a:p>
          <a:p>
            <a:endParaRPr lang="en-US" dirty="0"/>
          </a:p>
          <a:p>
            <a:endParaRPr lang="en-US" dirty="0"/>
          </a:p>
        </p:txBody>
      </p:sp>
      <p:sp>
        <p:nvSpPr>
          <p:cNvPr id="3" name="Title 2"/>
          <p:cNvSpPr>
            <a:spLocks noGrp="1"/>
          </p:cNvSpPr>
          <p:nvPr>
            <p:ph type="title"/>
          </p:nvPr>
        </p:nvSpPr>
        <p:spPr/>
        <p:txBody>
          <a:bodyPr/>
          <a:lstStyle/>
          <a:p>
            <a:r>
              <a:rPr lang="en-US" dirty="0"/>
              <a:t>Code Packages</a:t>
            </a:r>
          </a:p>
        </p:txBody>
      </p:sp>
      <p:pic>
        <p:nvPicPr>
          <p:cNvPr id="4" name="Picture 3"/>
          <p:cNvPicPr>
            <a:picLocks noChangeAspect="1"/>
          </p:cNvPicPr>
          <p:nvPr/>
        </p:nvPicPr>
        <p:blipFill>
          <a:blip r:embed="rId2"/>
          <a:stretch>
            <a:fillRect/>
          </a:stretch>
        </p:blipFill>
        <p:spPr>
          <a:xfrm>
            <a:off x="4534165" y="1676400"/>
            <a:ext cx="4029075" cy="4619625"/>
          </a:xfrm>
          <a:prstGeom prst="rect">
            <a:avLst/>
          </a:prstGeom>
        </p:spPr>
      </p:pic>
    </p:spTree>
    <p:extLst>
      <p:ext uri="{BB962C8B-B14F-4D97-AF65-F5344CB8AC3E}">
        <p14:creationId xmlns:p14="http://schemas.microsoft.com/office/powerpoint/2010/main" val="3562102572"/>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4912114"/>
          </a:xfrm>
        </p:spPr>
        <p:txBody>
          <a:bodyPr/>
          <a:lstStyle/>
          <a:p>
            <a:r>
              <a:rPr lang="en-US" dirty="0"/>
              <a:t>Be cautious of order – remember this is hardware, not software:</a:t>
            </a:r>
          </a:p>
          <a:p>
            <a:endParaRPr lang="en-US" dirty="0"/>
          </a:p>
          <a:p>
            <a:endParaRPr lang="en-US" dirty="0"/>
          </a:p>
          <a:p>
            <a:r>
              <a:rPr lang="en-US" dirty="0"/>
              <a:t>Compile time – you’ll have a greater affinity for the speed of a C++ or Java compiler.  Map &amp; Route can taken 5 minutes or 5 hours depending on complexity of the device.</a:t>
            </a:r>
          </a:p>
          <a:p>
            <a:endParaRPr lang="en-US" dirty="0"/>
          </a:p>
          <a:p>
            <a:r>
              <a:rPr lang="en-US" dirty="0"/>
              <a:t>Have a good understanding of signaling – pull up or pull down inputs and outputs; </a:t>
            </a:r>
            <a:r>
              <a:rPr lang="en-US" dirty="0" err="1"/>
              <a:t>tri-state</a:t>
            </a:r>
            <a:r>
              <a:rPr lang="en-US" dirty="0"/>
              <a:t> I/O; high impedance I/O</a:t>
            </a:r>
          </a:p>
          <a:p>
            <a:endParaRPr lang="en-US" dirty="0"/>
          </a:p>
          <a:p>
            <a:r>
              <a:rPr lang="en-US" dirty="0"/>
              <a:t>Know basic microcontroller programming – most dev tools use a </a:t>
            </a:r>
            <a:r>
              <a:rPr lang="en-US" dirty="0" err="1"/>
              <a:t>uC</a:t>
            </a:r>
            <a:r>
              <a:rPr lang="en-US" dirty="0"/>
              <a:t> to bootstrap the FPGA.</a:t>
            </a:r>
          </a:p>
          <a:p>
            <a:endParaRPr lang="en-US" dirty="0"/>
          </a:p>
        </p:txBody>
      </p:sp>
      <p:sp>
        <p:nvSpPr>
          <p:cNvPr id="3" name="Title 2"/>
          <p:cNvSpPr>
            <a:spLocks noGrp="1"/>
          </p:cNvSpPr>
          <p:nvPr>
            <p:ph type="title"/>
          </p:nvPr>
        </p:nvSpPr>
        <p:spPr/>
        <p:txBody>
          <a:bodyPr/>
          <a:lstStyle/>
          <a:p>
            <a:r>
              <a:rPr lang="en-US" dirty="0" err="1"/>
              <a:t>Gotchas</a:t>
            </a:r>
            <a:r>
              <a:rPr lang="en-US" dirty="0"/>
              <a:t> to Watch Out For…</a:t>
            </a:r>
          </a:p>
        </p:txBody>
      </p:sp>
      <p:pic>
        <p:nvPicPr>
          <p:cNvPr id="4" name="Picture 3"/>
          <p:cNvPicPr>
            <a:picLocks noChangeAspect="1"/>
          </p:cNvPicPr>
          <p:nvPr/>
        </p:nvPicPr>
        <p:blipFill>
          <a:blip r:embed="rId2"/>
          <a:stretch>
            <a:fillRect/>
          </a:stretch>
        </p:blipFill>
        <p:spPr>
          <a:xfrm>
            <a:off x="2057400" y="2590800"/>
            <a:ext cx="4267200" cy="533400"/>
          </a:xfrm>
          <a:prstGeom prst="rect">
            <a:avLst/>
          </a:prstGeom>
        </p:spPr>
      </p:pic>
    </p:spTree>
    <p:extLst>
      <p:ext uri="{BB962C8B-B14F-4D97-AF65-F5344CB8AC3E}">
        <p14:creationId xmlns:p14="http://schemas.microsoft.com/office/powerpoint/2010/main" val="291338868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954655"/>
          </a:xfrm>
        </p:spPr>
        <p:txBody>
          <a:bodyPr/>
          <a:lstStyle/>
          <a:p>
            <a:r>
              <a:rPr lang="en-US" dirty="0"/>
              <a:t>Provides GPU programmers easy access to FPGA programming.</a:t>
            </a:r>
          </a:p>
          <a:p>
            <a:r>
              <a:rPr lang="en-US" dirty="0"/>
              <a:t>Now available from major manufactures – both Xilinx and Altera have OpenCL SDKs</a:t>
            </a:r>
          </a:p>
          <a:p>
            <a:r>
              <a:rPr lang="en-US" dirty="0"/>
              <a:t>Work OK, but can be cumbersome with smaller devices (not as efficient)</a:t>
            </a:r>
          </a:p>
          <a:p>
            <a:r>
              <a:rPr lang="en-US" dirty="0"/>
              <a:t>Good for rapid prototyping and comparing performance between a GPU and FPGA.</a:t>
            </a:r>
          </a:p>
          <a:p>
            <a:endParaRPr lang="en-US" dirty="0"/>
          </a:p>
        </p:txBody>
      </p:sp>
      <p:sp>
        <p:nvSpPr>
          <p:cNvPr id="3" name="Title 2"/>
          <p:cNvSpPr>
            <a:spLocks noGrp="1"/>
          </p:cNvSpPr>
          <p:nvPr>
            <p:ph type="title"/>
          </p:nvPr>
        </p:nvSpPr>
        <p:spPr/>
        <p:txBody>
          <a:bodyPr/>
          <a:lstStyle/>
          <a:p>
            <a:r>
              <a:rPr lang="en-US" dirty="0"/>
              <a:t>Using OpenCL for FPGAs</a:t>
            </a:r>
          </a:p>
        </p:txBody>
      </p:sp>
    </p:spTree>
    <p:extLst>
      <p:ext uri="{BB962C8B-B14F-4D97-AF65-F5344CB8AC3E}">
        <p14:creationId xmlns:p14="http://schemas.microsoft.com/office/powerpoint/2010/main" val="101600574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28750" y="1745621"/>
            <a:ext cx="6272954" cy="560923"/>
          </a:xfrm>
        </p:spPr>
        <p:txBody>
          <a:bodyPr/>
          <a:lstStyle/>
          <a:p>
            <a:r>
              <a:rPr lang="en-US" dirty="0"/>
              <a:t>Thank Our Sponsors</a:t>
            </a:r>
          </a:p>
        </p:txBody>
      </p:sp>
      <p:sp>
        <p:nvSpPr>
          <p:cNvPr id="13" name="Rectangle 12"/>
          <p:cNvSpPr/>
          <p:nvPr/>
        </p:nvSpPr>
        <p:spPr bwMode="auto">
          <a:xfrm>
            <a:off x="1828800" y="259229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Platinum Sponsors</a:t>
            </a: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26" y1="12000" x2="95392" y2="12000"/>
                        <a14:foregroundMark x1="2304" y1="86000" x2="97235" y2="87200"/>
                        <a14:backgroundMark x1="5069" y1="4800" x2="98618" y2="6400"/>
                      </a14:backgroundRemoval>
                    </a14:imgEffect>
                  </a14:imgLayer>
                </a14:imgProps>
              </a:ext>
              <a:ext uri="{28A0092B-C50C-407E-A947-70E740481C1C}">
                <a14:useLocalDpi xmlns:a14="http://schemas.microsoft.com/office/drawing/2010/main" val="0"/>
              </a:ext>
            </a:extLst>
          </a:blip>
          <a:stretch>
            <a:fillRect/>
          </a:stretch>
        </p:blipFill>
        <p:spPr>
          <a:xfrm>
            <a:off x="1428750" y="2135092"/>
            <a:ext cx="1172718" cy="1351058"/>
          </a:xfrm>
          <a:prstGeom prst="rect">
            <a:avLst/>
          </a:prstGeom>
        </p:spPr>
      </p:pic>
      <p:pic>
        <p:nvPicPr>
          <p:cNvPr id="10" name="Picture 9" descr="threewi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4572000"/>
            <a:ext cx="1651385" cy="1651385"/>
          </a:xfrm>
          <a:prstGeom prst="rect">
            <a:avLst/>
          </a:prstGeom>
        </p:spPr>
      </p:pic>
      <p:pic>
        <p:nvPicPr>
          <p:cNvPr id="4" name="Picture 3"/>
          <p:cNvPicPr>
            <a:picLocks noChangeAspect="1"/>
          </p:cNvPicPr>
          <p:nvPr/>
        </p:nvPicPr>
        <p:blipFill>
          <a:blip r:embed="rId5"/>
          <a:stretch>
            <a:fillRect/>
          </a:stretch>
        </p:blipFill>
        <p:spPr>
          <a:xfrm>
            <a:off x="3962400" y="3810000"/>
            <a:ext cx="1742540" cy="1905000"/>
          </a:xfrm>
          <a:prstGeom prst="rect">
            <a:avLst/>
          </a:prstGeom>
        </p:spPr>
      </p:pic>
      <p:pic>
        <p:nvPicPr>
          <p:cNvPr id="5" name="Picture 4"/>
          <p:cNvPicPr>
            <a:picLocks noChangeAspect="1"/>
          </p:cNvPicPr>
          <p:nvPr/>
        </p:nvPicPr>
        <p:blipFill>
          <a:blip r:embed="rId6"/>
          <a:stretch>
            <a:fillRect/>
          </a:stretch>
        </p:blipFill>
        <p:spPr>
          <a:xfrm>
            <a:off x="2082415" y="3571268"/>
            <a:ext cx="2532781" cy="742949"/>
          </a:xfrm>
          <a:prstGeom prst="rect">
            <a:avLst/>
          </a:prstGeom>
        </p:spPr>
      </p:pic>
    </p:spTree>
    <p:extLst>
      <p:ext uri="{BB962C8B-B14F-4D97-AF65-F5344CB8AC3E}">
        <p14:creationId xmlns:p14="http://schemas.microsoft.com/office/powerpoint/2010/main" val="305493247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Development Boards</a:t>
            </a:r>
          </a:p>
        </p:txBody>
      </p:sp>
      <p:pic>
        <p:nvPicPr>
          <p:cNvPr id="1030" name="Picture 6" descr="Image result for Mojo V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3600"/>
            <a:ext cx="3279775" cy="2459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648200" y="2057400"/>
            <a:ext cx="3641570" cy="2986087"/>
          </a:xfrm>
          <a:prstGeom prst="rect">
            <a:avLst/>
          </a:prstGeom>
        </p:spPr>
      </p:pic>
      <p:sp>
        <p:nvSpPr>
          <p:cNvPr id="7" name="TextBox 6"/>
          <p:cNvSpPr txBox="1"/>
          <p:nvPr/>
        </p:nvSpPr>
        <p:spPr>
          <a:xfrm>
            <a:off x="381000" y="4724400"/>
            <a:ext cx="3544240" cy="2031325"/>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Mojo v3 by embeddedmicro.com</a:t>
            </a:r>
          </a:p>
          <a:p>
            <a:r>
              <a:rPr lang="en-US" sz="2200" spc="-150" dirty="0">
                <a:gradFill>
                  <a:gsLst>
                    <a:gs pos="0">
                      <a:schemeClr val="tx1"/>
                    </a:gs>
                    <a:gs pos="86000">
                      <a:schemeClr val="tx1"/>
                    </a:gs>
                  </a:gsLst>
                  <a:lin ang="5400000" scaled="0"/>
                </a:gradFill>
                <a:latin typeface="Segoe Light" pitchFamily="34" charset="0"/>
              </a:rPr>
              <a:t>Xilinx Spartan-6 FPGA</a:t>
            </a:r>
          </a:p>
          <a:p>
            <a:r>
              <a:rPr lang="en-US" sz="2200" spc="-150" dirty="0">
                <a:gradFill>
                  <a:gsLst>
                    <a:gs pos="0">
                      <a:schemeClr val="tx1"/>
                    </a:gs>
                    <a:gs pos="86000">
                      <a:schemeClr val="tx1"/>
                    </a:gs>
                  </a:gsLst>
                  <a:lin ang="5400000" scaled="0"/>
                </a:gradFill>
                <a:latin typeface="Segoe Light" pitchFamily="34" charset="0"/>
              </a:rPr>
              <a:t>Great tutorials on website</a:t>
            </a:r>
          </a:p>
          <a:p>
            <a:r>
              <a:rPr lang="en-US" sz="2200" spc="-150" dirty="0">
                <a:gradFill>
                  <a:gsLst>
                    <a:gs pos="0">
                      <a:schemeClr val="tx1"/>
                    </a:gs>
                    <a:gs pos="86000">
                      <a:schemeClr val="tx1"/>
                    </a:gs>
                  </a:gsLst>
                  <a:lin ang="5400000" scaled="0"/>
                </a:gradFill>
                <a:latin typeface="Segoe Light" pitchFamily="34" charset="0"/>
              </a:rPr>
              <a:t>Alterative lang. – Lucid</a:t>
            </a:r>
          </a:p>
          <a:p>
            <a:r>
              <a:rPr lang="en-US" sz="2200" spc="-150" dirty="0">
                <a:gradFill>
                  <a:gsLst>
                    <a:gs pos="0">
                      <a:schemeClr val="tx1"/>
                    </a:gs>
                    <a:gs pos="86000">
                      <a:schemeClr val="tx1"/>
                    </a:gs>
                  </a:gsLst>
                  <a:lin ang="5400000" scaled="0"/>
                </a:gradFill>
                <a:latin typeface="Segoe Light" pitchFamily="34" charset="0"/>
              </a:rPr>
              <a:t>Comes with custom IDE</a:t>
            </a:r>
          </a:p>
          <a:p>
            <a:r>
              <a:rPr lang="en-US" sz="2200" spc="-150" dirty="0">
                <a:gradFill>
                  <a:gsLst>
                    <a:gs pos="0">
                      <a:schemeClr val="tx1"/>
                    </a:gs>
                    <a:gs pos="86000">
                      <a:schemeClr val="tx1"/>
                    </a:gs>
                  </a:gsLst>
                  <a:lin ang="5400000" scaled="0"/>
                </a:gradFill>
                <a:latin typeface="Segoe Light" pitchFamily="34" charset="0"/>
              </a:rPr>
              <a:t>Price:  $59</a:t>
            </a:r>
          </a:p>
        </p:txBody>
      </p:sp>
      <p:sp>
        <p:nvSpPr>
          <p:cNvPr id="8" name="TextBox 7"/>
          <p:cNvSpPr txBox="1"/>
          <p:nvPr/>
        </p:nvSpPr>
        <p:spPr>
          <a:xfrm>
            <a:off x="5410200" y="4997097"/>
            <a:ext cx="2603277" cy="1354217"/>
          </a:xfrm>
          <a:prstGeom prst="rect">
            <a:avLst/>
          </a:prstGeom>
          <a:noFill/>
        </p:spPr>
        <p:txBody>
          <a:bodyPr wrap="none" lIns="0" tIns="0" rIns="0" bIns="0" rtlCol="0">
            <a:spAutoFit/>
          </a:bodyPr>
          <a:lstStyle/>
          <a:p>
            <a:r>
              <a:rPr lang="en-US" sz="2200" spc="-150" dirty="0">
                <a:gradFill>
                  <a:gsLst>
                    <a:gs pos="0">
                      <a:schemeClr val="tx1"/>
                    </a:gs>
                    <a:gs pos="86000">
                      <a:schemeClr val="tx1"/>
                    </a:gs>
                  </a:gsLst>
                  <a:lin ang="5400000" scaled="0"/>
                </a:gradFill>
                <a:latin typeface="Segoe Light" pitchFamily="34" charset="0"/>
              </a:rPr>
              <a:t>DE0-Nano by </a:t>
            </a:r>
            <a:r>
              <a:rPr lang="en-US" sz="2200" spc="-150" dirty="0" err="1">
                <a:gradFill>
                  <a:gsLst>
                    <a:gs pos="0">
                      <a:schemeClr val="tx1"/>
                    </a:gs>
                    <a:gs pos="86000">
                      <a:schemeClr val="tx1"/>
                    </a:gs>
                  </a:gsLst>
                  <a:lin ang="5400000" scaled="0"/>
                </a:gradFill>
                <a:latin typeface="Segoe Light" pitchFamily="34" charset="0"/>
              </a:rPr>
              <a:t>Terasic</a:t>
            </a:r>
            <a:endParaRPr lang="en-US" sz="2200" spc="-150" dirty="0">
              <a:gradFill>
                <a:gsLst>
                  <a:gs pos="0">
                    <a:schemeClr val="tx1"/>
                  </a:gs>
                  <a:gs pos="86000">
                    <a:schemeClr val="tx1"/>
                  </a:gs>
                </a:gsLst>
                <a:lin ang="5400000" scaled="0"/>
              </a:gradFill>
              <a:latin typeface="Segoe Light" pitchFamily="34" charset="0"/>
            </a:endParaRPr>
          </a:p>
          <a:p>
            <a:r>
              <a:rPr lang="en-US" sz="2200" spc="-150" dirty="0">
                <a:gradFill>
                  <a:gsLst>
                    <a:gs pos="0">
                      <a:schemeClr val="tx1"/>
                    </a:gs>
                    <a:gs pos="86000">
                      <a:schemeClr val="tx1"/>
                    </a:gs>
                  </a:gsLst>
                  <a:lin ang="5400000" scaled="0"/>
                </a:gradFill>
                <a:latin typeface="Segoe Light" pitchFamily="34" charset="0"/>
              </a:rPr>
              <a:t>Altera Cyclone IV FPGA</a:t>
            </a:r>
          </a:p>
          <a:p>
            <a:r>
              <a:rPr lang="en-US" sz="2200" spc="-150" dirty="0">
                <a:gradFill>
                  <a:gsLst>
                    <a:gs pos="0">
                      <a:schemeClr val="tx1"/>
                    </a:gs>
                    <a:gs pos="86000">
                      <a:schemeClr val="tx1"/>
                    </a:gs>
                  </a:gsLst>
                  <a:lin ang="5400000" scaled="0"/>
                </a:gradFill>
                <a:latin typeface="Segoe Light" pitchFamily="34" charset="0"/>
              </a:rPr>
              <a:t>Good tutorials all over</a:t>
            </a:r>
          </a:p>
          <a:p>
            <a:r>
              <a:rPr lang="en-US" sz="2200" spc="-150" dirty="0">
                <a:gradFill>
                  <a:gsLst>
                    <a:gs pos="0">
                      <a:schemeClr val="tx1"/>
                    </a:gs>
                    <a:gs pos="86000">
                      <a:schemeClr val="tx1"/>
                    </a:gs>
                  </a:gsLst>
                  <a:lin ang="5400000" scaled="0"/>
                </a:gradFill>
                <a:latin typeface="Segoe Light" pitchFamily="34" charset="0"/>
              </a:rPr>
              <a:t>Price:  $87</a:t>
            </a:r>
          </a:p>
        </p:txBody>
      </p:sp>
    </p:spTree>
    <p:extLst>
      <p:ext uri="{BB962C8B-B14F-4D97-AF65-F5344CB8AC3E}">
        <p14:creationId xmlns:p14="http://schemas.microsoft.com/office/powerpoint/2010/main" val="372176747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5181829" cy="3619452"/>
          </a:xfrm>
        </p:spPr>
        <p:txBody>
          <a:bodyPr/>
          <a:lstStyle/>
          <a:p>
            <a:r>
              <a:rPr lang="en-US" dirty="0"/>
              <a:t>Intel has a good 4 hour video tutorial that leverages the DE0-Nano platform.</a:t>
            </a:r>
          </a:p>
          <a:p>
            <a:endParaRPr lang="en-US" dirty="0"/>
          </a:p>
          <a:p>
            <a:r>
              <a:rPr lang="en-US" dirty="0"/>
              <a:t>“Learning FPGAs” – book to be released later this spring.  Tutorials use the Mojo v3 platform.</a:t>
            </a:r>
          </a:p>
          <a:p>
            <a:endParaRPr lang="en-US" dirty="0"/>
          </a:p>
          <a:p>
            <a:r>
              <a:rPr lang="en-US" dirty="0"/>
              <a:t>Altera has released a “FPGAs for Dummies” book about 2-3 years ago.  Available for free online.</a:t>
            </a:r>
          </a:p>
        </p:txBody>
      </p:sp>
      <p:sp>
        <p:nvSpPr>
          <p:cNvPr id="3" name="Title 2"/>
          <p:cNvSpPr>
            <a:spLocks noGrp="1"/>
          </p:cNvSpPr>
          <p:nvPr>
            <p:ph type="title"/>
          </p:nvPr>
        </p:nvSpPr>
        <p:spPr/>
        <p:txBody>
          <a:bodyPr/>
          <a:lstStyle/>
          <a:p>
            <a:r>
              <a:rPr lang="en-US" dirty="0"/>
              <a:t>Other Resources</a:t>
            </a:r>
          </a:p>
        </p:txBody>
      </p:sp>
      <p:pic>
        <p:nvPicPr>
          <p:cNvPr id="4" name="Picture 3"/>
          <p:cNvPicPr>
            <a:picLocks noChangeAspect="1"/>
          </p:cNvPicPr>
          <p:nvPr/>
        </p:nvPicPr>
        <p:blipFill>
          <a:blip r:embed="rId2"/>
          <a:stretch>
            <a:fillRect/>
          </a:stretch>
        </p:blipFill>
        <p:spPr>
          <a:xfrm>
            <a:off x="5886450" y="2190656"/>
            <a:ext cx="2571750" cy="3324225"/>
          </a:xfrm>
          <a:prstGeom prst="rect">
            <a:avLst/>
          </a:prstGeom>
        </p:spPr>
      </p:pic>
    </p:spTree>
    <p:extLst>
      <p:ext uri="{BB962C8B-B14F-4D97-AF65-F5344CB8AC3E}">
        <p14:creationId xmlns:p14="http://schemas.microsoft.com/office/powerpoint/2010/main" val="3577091166"/>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4500" y="1524000"/>
            <a:ext cx="5715000" cy="3810000"/>
          </a:xfrm>
          <a:prstGeom prst="rect">
            <a:avLst/>
          </a:prstGeom>
        </p:spPr>
      </p:pic>
    </p:spTree>
    <p:extLst>
      <p:ext uri="{BB962C8B-B14F-4D97-AF65-F5344CB8AC3E}">
        <p14:creationId xmlns:p14="http://schemas.microsoft.com/office/powerpoint/2010/main" val="2939088387"/>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524000"/>
            <a:ext cx="7620000" cy="4281959"/>
          </a:xfrm>
          <a:prstGeom prst="rect">
            <a:avLst/>
          </a:prstGeom>
        </p:spPr>
      </p:pic>
    </p:spTree>
    <p:extLst>
      <p:ext uri="{BB962C8B-B14F-4D97-AF65-F5344CB8AC3E}">
        <p14:creationId xmlns:p14="http://schemas.microsoft.com/office/powerpoint/2010/main" val="513501867"/>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2422062"/>
            <a:ext cx="5829300" cy="1195712"/>
          </a:xfrm>
        </p:spPr>
        <p:txBody>
          <a:bodyPr/>
          <a:lstStyle/>
          <a:p>
            <a:r>
              <a:rPr lang="en-US" dirty="0"/>
              <a:t>See website for more info and directions</a:t>
            </a:r>
          </a:p>
          <a:p>
            <a:r>
              <a:rPr lang="en-US" dirty="0"/>
              <a:t>https://cloudsaturdayatlanta.com/</a:t>
            </a:r>
          </a:p>
          <a:p>
            <a:endParaRPr lang="en-US" sz="2700" dirty="0"/>
          </a:p>
        </p:txBody>
      </p:sp>
      <p:sp>
        <p:nvSpPr>
          <p:cNvPr id="3" name="Title 2"/>
          <p:cNvSpPr>
            <a:spLocks noGrp="1"/>
          </p:cNvSpPr>
          <p:nvPr>
            <p:ph type="title"/>
          </p:nvPr>
        </p:nvSpPr>
        <p:spPr>
          <a:xfrm>
            <a:off x="609600" y="1714500"/>
            <a:ext cx="8686800" cy="560923"/>
          </a:xfrm>
        </p:spPr>
        <p:txBody>
          <a:bodyPr/>
          <a:lstStyle/>
          <a:p>
            <a:r>
              <a:rPr lang="en-US" dirty="0">
                <a:cs typeface="+mn-cs"/>
              </a:rPr>
              <a:t>Continue the conversation…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3397425"/>
            <a:ext cx="4057650" cy="2546176"/>
          </a:xfrm>
          <a:prstGeom prst="rect">
            <a:avLst/>
          </a:prstGeom>
        </p:spPr>
      </p:pic>
    </p:spTree>
    <p:extLst>
      <p:ext uri="{BB962C8B-B14F-4D97-AF65-F5344CB8AC3E}">
        <p14:creationId xmlns:p14="http://schemas.microsoft.com/office/powerpoint/2010/main" val="271769371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644650" y="1632147"/>
            <a:ext cx="5029200" cy="560923"/>
          </a:xfrm>
        </p:spPr>
        <p:txBody>
          <a:bodyPr/>
          <a:lstStyle/>
          <a:p>
            <a:r>
              <a:rPr lang="en-US" dirty="0"/>
              <a:t>Thank Our Sponsors</a:t>
            </a:r>
          </a:p>
        </p:txBody>
      </p:sp>
      <p:sp>
        <p:nvSpPr>
          <p:cNvPr id="5" name="Rectangle 4"/>
          <p:cNvSpPr/>
          <p:nvPr/>
        </p:nvSpPr>
        <p:spPr bwMode="auto">
          <a:xfrm>
            <a:off x="1828800" y="240744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Gold Sponsors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2178844"/>
            <a:ext cx="1171575" cy="1135856"/>
          </a:xfrm>
          <a:prstGeom prst="rect">
            <a:avLst/>
          </a:prstGeom>
        </p:spPr>
      </p:pic>
      <p:pic>
        <p:nvPicPr>
          <p:cNvPr id="2" name="Picture 1"/>
          <p:cNvPicPr>
            <a:picLocks noChangeAspect="1"/>
          </p:cNvPicPr>
          <p:nvPr/>
        </p:nvPicPr>
        <p:blipFill>
          <a:blip r:embed="rId3"/>
          <a:stretch>
            <a:fillRect/>
          </a:stretch>
        </p:blipFill>
        <p:spPr>
          <a:xfrm>
            <a:off x="5275881" y="3810000"/>
            <a:ext cx="1926956" cy="909524"/>
          </a:xfrm>
          <a:prstGeom prst="rect">
            <a:avLst/>
          </a:prstGeom>
        </p:spPr>
      </p:pic>
      <p:pic>
        <p:nvPicPr>
          <p:cNvPr id="3" name="Picture 2"/>
          <p:cNvPicPr>
            <a:picLocks noChangeAspect="1"/>
          </p:cNvPicPr>
          <p:nvPr/>
        </p:nvPicPr>
        <p:blipFill>
          <a:blip r:embed="rId4"/>
          <a:stretch>
            <a:fillRect/>
          </a:stretch>
        </p:blipFill>
        <p:spPr>
          <a:xfrm>
            <a:off x="2514600" y="3442437"/>
            <a:ext cx="1644650" cy="1644650"/>
          </a:xfrm>
          <a:prstGeom prst="rect">
            <a:avLst/>
          </a:prstGeom>
        </p:spPr>
      </p:pic>
      <p:pic>
        <p:nvPicPr>
          <p:cNvPr id="4" name="Picture 3"/>
          <p:cNvPicPr>
            <a:picLocks noChangeAspect="1"/>
          </p:cNvPicPr>
          <p:nvPr/>
        </p:nvPicPr>
        <p:blipFill>
          <a:blip r:embed="rId5"/>
          <a:stretch>
            <a:fillRect/>
          </a:stretch>
        </p:blipFill>
        <p:spPr>
          <a:xfrm>
            <a:off x="2667000" y="5252631"/>
            <a:ext cx="4940300" cy="815150"/>
          </a:xfrm>
          <a:prstGeom prst="rect">
            <a:avLst/>
          </a:prstGeom>
        </p:spPr>
      </p:pic>
    </p:spTree>
    <p:extLst>
      <p:ext uri="{BB962C8B-B14F-4D97-AF65-F5344CB8AC3E}">
        <p14:creationId xmlns:p14="http://schemas.microsoft.com/office/powerpoint/2010/main" val="289445451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99904"/>
            <a:ext cx="8363938" cy="560923"/>
          </a:xfrm>
        </p:spPr>
        <p:txBody>
          <a:bodyPr/>
          <a:lstStyle/>
          <a:p>
            <a:r>
              <a:rPr lang="en-US" dirty="0"/>
              <a:t>About Me</a:t>
            </a:r>
          </a:p>
        </p:txBody>
      </p:sp>
      <p:pic>
        <p:nvPicPr>
          <p:cNvPr id="6" name="Picture 5"/>
          <p:cNvPicPr>
            <a:picLocks noChangeAspect="1"/>
          </p:cNvPicPr>
          <p:nvPr/>
        </p:nvPicPr>
        <p:blipFill>
          <a:blip r:embed="rId2"/>
          <a:stretch>
            <a:fillRect/>
          </a:stretch>
        </p:blipFill>
        <p:spPr>
          <a:xfrm>
            <a:off x="161925" y="2209800"/>
            <a:ext cx="7416253" cy="4033398"/>
          </a:xfrm>
          <a:prstGeom prst="rect">
            <a:avLst/>
          </a:prstGeom>
        </p:spPr>
      </p:pic>
      <p:pic>
        <p:nvPicPr>
          <p:cNvPr id="7" name="Picture 6"/>
          <p:cNvPicPr>
            <a:picLocks noChangeAspect="1"/>
          </p:cNvPicPr>
          <p:nvPr/>
        </p:nvPicPr>
        <p:blipFill>
          <a:blip r:embed="rId3"/>
          <a:stretch>
            <a:fillRect/>
          </a:stretch>
        </p:blipFill>
        <p:spPr>
          <a:xfrm>
            <a:off x="7191375" y="220825"/>
            <a:ext cx="1870723" cy="3360477"/>
          </a:xfrm>
          <a:prstGeom prst="rect">
            <a:avLst/>
          </a:prstGeom>
        </p:spPr>
      </p:pic>
      <p:sp>
        <p:nvSpPr>
          <p:cNvPr id="8" name="TextBox 7"/>
          <p:cNvSpPr txBox="1"/>
          <p:nvPr/>
        </p:nvSpPr>
        <p:spPr>
          <a:xfrm>
            <a:off x="4382985" y="220825"/>
            <a:ext cx="3013689" cy="1569660"/>
          </a:xfrm>
          <a:prstGeom prst="rect">
            <a:avLst/>
          </a:prstGeom>
          <a:noFill/>
        </p:spPr>
        <p:txBody>
          <a:bodyPr wrap="square" rtlCol="0">
            <a:spAutoFit/>
          </a:bodyPr>
          <a:lstStyle/>
          <a:p>
            <a:r>
              <a:rPr lang="en-US" sz="1200" dirty="0"/>
              <a:t>Hobbies: Maker, High-Power Model Rocketry, Building &amp; Flying Drones</a:t>
            </a:r>
          </a:p>
          <a:p>
            <a:endParaRPr lang="en-US" sz="1200" dirty="0"/>
          </a:p>
          <a:p>
            <a:r>
              <a:rPr lang="en-US" sz="1200" b="1" u="sng" dirty="0"/>
              <a:t>Contact Info</a:t>
            </a:r>
            <a:r>
              <a:rPr lang="en-US" sz="1200" b="1" dirty="0"/>
              <a:t>:</a:t>
            </a:r>
          </a:p>
          <a:p>
            <a:endParaRPr lang="en-US" sz="1200" dirty="0"/>
          </a:p>
          <a:p>
            <a:r>
              <a:rPr lang="en-US" sz="1200" dirty="0">
                <a:hlinkClick r:id="rId4"/>
              </a:rPr>
              <a:t>http://www.waflhouse.com</a:t>
            </a:r>
            <a:endParaRPr lang="en-US" sz="1200" dirty="0"/>
          </a:p>
          <a:p>
            <a:r>
              <a:rPr lang="en-US" sz="1200" dirty="0"/>
              <a:t>@triggan on Twitter</a:t>
            </a:r>
          </a:p>
          <a:p>
            <a:r>
              <a:rPr lang="en-US" sz="1200" dirty="0"/>
              <a:t>github.com/triggan</a:t>
            </a:r>
          </a:p>
        </p:txBody>
      </p:sp>
      <p:pic>
        <p:nvPicPr>
          <p:cNvPr id="9" name="Picture 8"/>
          <p:cNvPicPr>
            <a:picLocks noChangeAspect="1"/>
          </p:cNvPicPr>
          <p:nvPr/>
        </p:nvPicPr>
        <p:blipFill>
          <a:blip r:embed="rId5"/>
          <a:stretch>
            <a:fillRect/>
          </a:stretch>
        </p:blipFill>
        <p:spPr>
          <a:xfrm>
            <a:off x="4724400" y="2745814"/>
            <a:ext cx="673114" cy="292106"/>
          </a:xfrm>
          <a:prstGeom prst="rect">
            <a:avLst/>
          </a:prstGeom>
        </p:spPr>
      </p:pic>
      <p:pic>
        <p:nvPicPr>
          <p:cNvPr id="1026" name="Picture 2" descr="Image result for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0792" y="5949143"/>
            <a:ext cx="1278073" cy="732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ig d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505" y="2609295"/>
            <a:ext cx="1004378" cy="85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7293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1551194"/>
          </a:xfrm>
        </p:spPr>
        <p:txBody>
          <a:bodyPr/>
          <a:lstStyle/>
          <a:p>
            <a:r>
              <a:rPr lang="en-US" dirty="0"/>
              <a:t>What is an FPGA?  Basic architecture</a:t>
            </a:r>
          </a:p>
          <a:p>
            <a:r>
              <a:rPr lang="en-US" dirty="0"/>
              <a:t>FPGAs and their use by cloud service providers</a:t>
            </a:r>
          </a:p>
          <a:p>
            <a:r>
              <a:rPr lang="en-US" dirty="0"/>
              <a:t>Use cases and application</a:t>
            </a:r>
          </a:p>
          <a:p>
            <a:r>
              <a:rPr lang="en-US" dirty="0"/>
              <a:t>Where do you get started / tool chain</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91937187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6096229" cy="4099584"/>
          </a:xfrm>
        </p:spPr>
        <p:txBody>
          <a:bodyPr/>
          <a:lstStyle/>
          <a:p>
            <a:r>
              <a:rPr lang="en-US" dirty="0"/>
              <a:t>Field Programmable Gate Array</a:t>
            </a:r>
          </a:p>
          <a:p>
            <a:endParaRPr lang="en-US" dirty="0"/>
          </a:p>
          <a:p>
            <a:r>
              <a:rPr lang="en-US" dirty="0"/>
              <a:t>“Field Programmable” – architecture can be changed after deployment (mostly).</a:t>
            </a:r>
          </a:p>
          <a:p>
            <a:endParaRPr lang="en-US" dirty="0"/>
          </a:p>
          <a:p>
            <a:r>
              <a:rPr lang="en-US" dirty="0"/>
              <a:t>Gate Array – </a:t>
            </a:r>
          </a:p>
          <a:p>
            <a:pPr lvl="1"/>
            <a:r>
              <a:rPr lang="en-US" dirty="0"/>
              <a:t>Gate – Short for a transistor logic gate.  Most common form is a NAND gate.  Chain together to create Transistor-Transistor Logic circuits (TTL).</a:t>
            </a:r>
          </a:p>
          <a:p>
            <a:pPr lvl="1"/>
            <a:r>
              <a:rPr lang="en-US" dirty="0"/>
              <a:t>Array – a whole lot of them.</a:t>
            </a:r>
          </a:p>
        </p:txBody>
      </p:sp>
      <p:sp>
        <p:nvSpPr>
          <p:cNvPr id="3" name="Title 2"/>
          <p:cNvSpPr>
            <a:spLocks noGrp="1"/>
          </p:cNvSpPr>
          <p:nvPr>
            <p:ph type="title"/>
          </p:nvPr>
        </p:nvSpPr>
        <p:spPr/>
        <p:txBody>
          <a:bodyPr/>
          <a:lstStyle/>
          <a:p>
            <a:r>
              <a:rPr lang="en-US" dirty="0"/>
              <a:t>What is an FPGA?</a:t>
            </a:r>
          </a:p>
        </p:txBody>
      </p:sp>
      <p:pic>
        <p:nvPicPr>
          <p:cNvPr id="2050" name="Picture 2" descr="Image result for fp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788" y="2190656"/>
            <a:ext cx="19812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p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638" y="3581400"/>
            <a:ext cx="20955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6329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289858"/>
          </a:xfrm>
        </p:spPr>
        <p:txBody>
          <a:bodyPr/>
          <a:lstStyle/>
          <a:p>
            <a:r>
              <a:rPr lang="en-US" dirty="0"/>
              <a:t>An integrated circuit – a “chip”</a:t>
            </a:r>
          </a:p>
          <a:p>
            <a:endParaRPr lang="en-US" dirty="0"/>
          </a:p>
          <a:p>
            <a:r>
              <a:rPr lang="en-US" dirty="0"/>
              <a:t>Programmable logic – not really a bunch of logic gates; composed of lookup tables and some other components.</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What is an FPGA?</a:t>
            </a:r>
          </a:p>
        </p:txBody>
      </p:sp>
      <p:pic>
        <p:nvPicPr>
          <p:cNvPr id="3074" name="Picture 2" descr="Image result for fpga architecture with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565" y="3810000"/>
            <a:ext cx="5270235" cy="2727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82628" y="6414648"/>
            <a:ext cx="766107" cy="246221"/>
          </a:xfrm>
          <a:prstGeom prst="rect">
            <a:avLst/>
          </a:prstGeom>
          <a:noFill/>
        </p:spPr>
        <p:txBody>
          <a:bodyPr wrap="none" lIns="0" tIns="0" rIns="0" bIns="0" rtlCol="0">
            <a:spAutoFit/>
          </a:bodyPr>
          <a:lstStyle/>
          <a:p>
            <a:r>
              <a:rPr lang="en-US" sz="1600" spc="-150" dirty="0">
                <a:gradFill>
                  <a:gsLst>
                    <a:gs pos="0">
                      <a:schemeClr val="tx1"/>
                    </a:gs>
                    <a:gs pos="86000">
                      <a:schemeClr val="tx1"/>
                    </a:gs>
                  </a:gsLst>
                  <a:lin ang="5400000" scaled="0"/>
                </a:gradFill>
                <a:latin typeface="Calibri" panose="020F0502020204030204" pitchFamily="34" charset="0"/>
                <a:cs typeface="Calibri" panose="020F0502020204030204" pitchFamily="34" charset="0"/>
              </a:rPr>
              <a:t>[mdpi.com]</a:t>
            </a:r>
          </a:p>
        </p:txBody>
      </p:sp>
      <p:cxnSp>
        <p:nvCxnSpPr>
          <p:cNvPr id="7" name="Straight Arrow Connector 6"/>
          <p:cNvCxnSpPr>
            <a:stCxn id="9" idx="3"/>
          </p:cNvCxnSpPr>
          <p:nvPr/>
        </p:nvCxnSpPr>
        <p:spPr>
          <a:xfrm flipH="1">
            <a:off x="4419600" y="1813812"/>
            <a:ext cx="1338451" cy="472188"/>
          </a:xfrm>
          <a:prstGeom prst="straightConnector1">
            <a:avLst/>
          </a:prstGeom>
          <a:ln w="4445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5334000" y="838200"/>
            <a:ext cx="2895600" cy="1143000"/>
          </a:xfrm>
          <a:prstGeom prst="ellipse">
            <a:avLst/>
          </a:prstGeom>
          <a:no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spc="-150"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638800" y="1144809"/>
            <a:ext cx="2514600" cy="430887"/>
          </a:xfrm>
          <a:prstGeom prst="rect">
            <a:avLst/>
          </a:prstGeom>
          <a:noFill/>
        </p:spPr>
        <p:txBody>
          <a:bodyPr wrap="square" lIns="0" tIns="0" rIns="0" bIns="0" rtlCol="0">
            <a:spAutoFit/>
          </a:bodyPr>
          <a:lstStyle/>
          <a:p>
            <a:r>
              <a:rPr lang="en-US" sz="2800" spc="-150" dirty="0">
                <a:gradFill>
                  <a:gsLst>
                    <a:gs pos="0">
                      <a:schemeClr val="tx1"/>
                    </a:gs>
                    <a:gs pos="86000">
                      <a:schemeClr val="tx1"/>
                    </a:gs>
                  </a:gsLst>
                  <a:lin ang="5400000" scaled="0"/>
                </a:gradFill>
                <a:latin typeface="Segoe Light" pitchFamily="34" charset="0"/>
              </a:rPr>
              <a:t>“Sales-</a:t>
            </a:r>
            <a:r>
              <a:rPr lang="en-US" sz="2800" spc="-150" dirty="0" err="1">
                <a:gradFill>
                  <a:gsLst>
                    <a:gs pos="0">
                      <a:schemeClr val="tx1"/>
                    </a:gs>
                    <a:gs pos="86000">
                      <a:schemeClr val="tx1"/>
                    </a:gs>
                  </a:gsLst>
                  <a:lin ang="5400000" scaled="0"/>
                </a:gradFill>
                <a:latin typeface="Segoe Light" pitchFamily="34" charset="0"/>
              </a:rPr>
              <a:t>splaining</a:t>
            </a:r>
            <a:r>
              <a:rPr lang="en-US" sz="2800" spc="-15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1929950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462691"/>
            <a:ext cx="8363938" cy="1551194"/>
          </a:xfrm>
        </p:spPr>
        <p:txBody>
          <a:bodyPr/>
          <a:lstStyle/>
          <a:p>
            <a:r>
              <a:rPr lang="en-US" dirty="0"/>
              <a:t>95% of market comprised of these 3.  Many other niche players.</a:t>
            </a:r>
          </a:p>
          <a:p>
            <a:r>
              <a:rPr lang="en-US" dirty="0"/>
              <a:t>Xilinx is the market leader (50%)</a:t>
            </a:r>
          </a:p>
          <a:p>
            <a:r>
              <a:rPr lang="en-US" dirty="0"/>
              <a:t>Intel/Altera (39%, but gaining ground with Intel acquisition)</a:t>
            </a:r>
          </a:p>
          <a:p>
            <a:pPr marL="0" indent="0">
              <a:buNone/>
            </a:pPr>
            <a:r>
              <a:rPr lang="en-US" dirty="0"/>
              <a:t>    (purchased for $16.7B in 2015)</a:t>
            </a:r>
          </a:p>
        </p:txBody>
      </p:sp>
      <p:sp>
        <p:nvSpPr>
          <p:cNvPr id="3" name="Title 2"/>
          <p:cNvSpPr>
            <a:spLocks noGrp="1"/>
          </p:cNvSpPr>
          <p:nvPr>
            <p:ph type="title"/>
          </p:nvPr>
        </p:nvSpPr>
        <p:spPr/>
        <p:txBody>
          <a:bodyPr/>
          <a:lstStyle/>
          <a:p>
            <a:r>
              <a:rPr lang="en-US" dirty="0"/>
              <a:t>Current Market / Manufacturers</a:t>
            </a:r>
          </a:p>
        </p:txBody>
      </p:sp>
      <p:pic>
        <p:nvPicPr>
          <p:cNvPr id="4" name="Picture 3"/>
          <p:cNvPicPr>
            <a:picLocks noChangeAspect="1"/>
          </p:cNvPicPr>
          <p:nvPr/>
        </p:nvPicPr>
        <p:blipFill>
          <a:blip r:embed="rId2"/>
          <a:stretch>
            <a:fillRect/>
          </a:stretch>
        </p:blipFill>
        <p:spPr>
          <a:xfrm>
            <a:off x="3657600" y="1849613"/>
            <a:ext cx="1219200" cy="1219200"/>
          </a:xfrm>
          <a:prstGeom prst="rect">
            <a:avLst/>
          </a:prstGeom>
        </p:spPr>
      </p:pic>
      <p:pic>
        <p:nvPicPr>
          <p:cNvPr id="5" name="Picture 4"/>
          <p:cNvPicPr>
            <a:picLocks noChangeAspect="1"/>
          </p:cNvPicPr>
          <p:nvPr/>
        </p:nvPicPr>
        <p:blipFill>
          <a:blip r:embed="rId3"/>
          <a:stretch>
            <a:fillRect/>
          </a:stretch>
        </p:blipFill>
        <p:spPr>
          <a:xfrm>
            <a:off x="381000" y="2177698"/>
            <a:ext cx="2924175" cy="563031"/>
          </a:xfrm>
          <a:prstGeom prst="rect">
            <a:avLst/>
          </a:prstGeom>
        </p:spPr>
      </p:pic>
      <p:sp>
        <p:nvSpPr>
          <p:cNvPr id="7" name="AutoShape 4" descr="Image result for lattice semicond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lattice semicond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stretch>
            <a:fillRect/>
          </a:stretch>
        </p:blipFill>
        <p:spPr>
          <a:xfrm>
            <a:off x="5248275" y="1849613"/>
            <a:ext cx="1153407" cy="1153407"/>
          </a:xfrm>
          <a:prstGeom prst="rect">
            <a:avLst/>
          </a:prstGeom>
        </p:spPr>
      </p:pic>
    </p:spTree>
    <p:extLst>
      <p:ext uri="{BB962C8B-B14F-4D97-AF65-F5344CB8AC3E}">
        <p14:creationId xmlns:p14="http://schemas.microsoft.com/office/powerpoint/2010/main" val="325901010"/>
      </p:ext>
    </p:extLst>
  </p:cSld>
  <p:clrMapOvr>
    <a:masterClrMapping/>
  </p:clrMapOvr>
  <p:transition spd="slow">
    <p:push/>
  </p:transition>
</p:sld>
</file>

<file path=ppt/theme/theme1.xml><?xml version="1.0" encoding="utf-8"?>
<a:theme xmlns:a="http://schemas.openxmlformats.org/drawingml/2006/main" name="SharePoint Saturday Atlant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FF5A104974764B88B6B9059665A5CD" ma:contentTypeVersion="4" ma:contentTypeDescription="Create a new document." ma:contentTypeScope="" ma:versionID="02f0685272cc446b2bb0dc918a992a7f">
  <xsd:schema xmlns:xsd="http://www.w3.org/2001/XMLSchema" xmlns:xs="http://www.w3.org/2001/XMLSchema" xmlns:p="http://schemas.microsoft.com/office/2006/metadata/properties" xmlns:ns2="539fca9c-7e44-4c0a-8ce2-a743e548dee3" targetNamespace="http://schemas.microsoft.com/office/2006/metadata/properties" ma:root="true" ma:fieldsID="28f218374cd712310b38d7f4b037ad42" ns2:_="">
    <xsd:import namespace="539fca9c-7e44-4c0a-8ce2-a743e548dee3"/>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9fca9c-7e44-4c0a-8ce2-a743e548de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39fca9c-7e44-4c0a-8ce2-a743e548dee3">
      <UserInfo>
        <DisplayName>Cloud Saturday 2016 Members</DisplayName>
        <AccountId>8</AccountId>
        <AccountType/>
      </UserInfo>
      <UserInfo>
        <DisplayName>Jake Dan Attis</DisplayName>
        <AccountId>12</AccountId>
        <AccountType/>
      </UserInfo>
      <UserInfo>
        <DisplayName>Douglas Ware</DisplayName>
        <AccountId>15</AccountId>
        <AccountType/>
      </UserInfo>
      <UserInfo>
        <DisplayName>Jared Rhodes</DisplayName>
        <AccountId>16</AccountId>
        <AccountType/>
      </UserInfo>
    </SharedWithUsers>
  </documentManagement>
</p:properties>
</file>

<file path=customXml/itemProps1.xml><?xml version="1.0" encoding="utf-8"?>
<ds:datastoreItem xmlns:ds="http://schemas.openxmlformats.org/officeDocument/2006/customXml" ds:itemID="{919EF593-2DCA-4392-BDCD-D6783541A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9fca9c-7e44-4c0a-8ce2-a743e548d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F813FA-52B5-4C19-BA9B-781D171AC819}">
  <ds:schemaRefs>
    <ds:schemaRef ds:uri="http://schemas.microsoft.com/sharepoint/v3/contenttype/forms"/>
  </ds:schemaRefs>
</ds:datastoreItem>
</file>

<file path=customXml/itemProps3.xml><?xml version="1.0" encoding="utf-8"?>
<ds:datastoreItem xmlns:ds="http://schemas.openxmlformats.org/officeDocument/2006/customXml" ds:itemID="{419593B5-EA50-4B23-AD90-718DA13DC787}">
  <ds:schemaRefs>
    <ds:schemaRef ds:uri="http://purl.org/dc/terms/"/>
    <ds:schemaRef ds:uri="539fca9c-7e44-4c0a-8ce2-a743e548dee3"/>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2830</TotalTime>
  <Words>1641</Words>
  <Application>Microsoft Office PowerPoint</Application>
  <PresentationFormat>On-screen Show (4:3)</PresentationFormat>
  <Paragraphs>190</Paragraphs>
  <Slides>34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Wingdings</vt:lpstr>
      <vt:lpstr>Segoe Light</vt:lpstr>
      <vt:lpstr>Segoe UI</vt:lpstr>
      <vt:lpstr>Segoe</vt:lpstr>
      <vt:lpstr>SharePoint Saturday Atlanta</vt:lpstr>
      <vt:lpstr>A Primer on FPGAs  (Field Programmable Gate Arrays)   Taylor Riggan (@triggan)</vt:lpstr>
      <vt:lpstr>Thank Our Sponsors</vt:lpstr>
      <vt:lpstr>Thank Our Sponsors</vt:lpstr>
      <vt:lpstr>Thank Our Sponsors</vt:lpstr>
      <vt:lpstr>About Me</vt:lpstr>
      <vt:lpstr>Agenda</vt:lpstr>
      <vt:lpstr>What is an FPGA?</vt:lpstr>
      <vt:lpstr>What is an FPGA?</vt:lpstr>
      <vt:lpstr>Current Market / Manufacturers</vt:lpstr>
      <vt:lpstr>An ASIC without the mess…</vt:lpstr>
      <vt:lpstr>Why an FPGA vs. CPU or GPU</vt:lpstr>
      <vt:lpstr>CPU vs. FPGA vs. GPU vs. uC</vt:lpstr>
      <vt:lpstr>Combining FPGAs w/ x86 Architecture</vt:lpstr>
      <vt:lpstr>PowerPoint Presentation</vt:lpstr>
      <vt:lpstr>Cloud Adoption – Use Cases</vt:lpstr>
      <vt:lpstr>Microsoft Project Catapult</vt:lpstr>
      <vt:lpstr>Microsoft Project Catapult</vt:lpstr>
      <vt:lpstr>Google TPUs</vt:lpstr>
      <vt:lpstr>Amazon EC2 F1 Instances</vt:lpstr>
      <vt:lpstr>Amazon EC2 F1 Instances</vt:lpstr>
      <vt:lpstr>Amazon EC2 F1 Instances</vt:lpstr>
      <vt:lpstr>Amazon EC2 F1 Instances</vt:lpstr>
      <vt:lpstr>Cloud-Based Use Cases</vt:lpstr>
      <vt:lpstr>Getting Started with FPGAs</vt:lpstr>
      <vt:lpstr>FPGA “Compilation”</vt:lpstr>
      <vt:lpstr>VHDL/Verilog – Code Example</vt:lpstr>
      <vt:lpstr>Code Packages</vt:lpstr>
      <vt:lpstr>Gotchas to Watch Out For…</vt:lpstr>
      <vt:lpstr>Using OpenCL for FPGAs</vt:lpstr>
      <vt:lpstr>Good Development Boards</vt:lpstr>
      <vt:lpstr>Other Resources</vt:lpstr>
      <vt:lpstr>PowerPoint Presentation</vt:lpstr>
      <vt:lpstr>PowerPoint Presentation</vt:lpstr>
      <vt:lpstr>Continue the conversation…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Saturday Atlanta</dc:title>
  <dc:subject>Cloud Saturday Atlanta</dc:subject>
  <dc:creator>Pete Skelly</dc:creator>
  <cp:lastModifiedBy>Taylor Riggan</cp:lastModifiedBy>
  <cp:revision>119</cp:revision>
  <dcterms:created xsi:type="dcterms:W3CDTF">2014-06-11T19:36:46Z</dcterms:created>
  <dcterms:modified xsi:type="dcterms:W3CDTF">2017-01-21T16:34:38Z</dcterms:modified>
  <cp:category>Speaker Decks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0x010100BFFF5A104974764B88B6B9059665A5CD</vt:lpwstr>
  </property>
  <property fmtid="{D5CDD505-2E9C-101B-9397-08002B2CF9AE}" pid="3" name="Products">
    <vt:lpwstr>10066;#Microsoft SharePoint Server 2010|dcb943d0-cbdf-43fa-8f71-d313f035dccf</vt:lpwstr>
  </property>
  <property fmtid="{D5CDD505-2E9C-101B-9397-08002B2CF9AE}" pid="4" name="Solution">
    <vt:lpwstr/>
  </property>
  <property fmtid="{D5CDD505-2E9C-101B-9397-08002B2CF9AE}" pid="5" name="AssetType">
    <vt:lpwstr>59;#PPTX|3c2243da-72e9-4852-893e-968034205e3f</vt:lpwstr>
  </property>
  <property fmtid="{D5CDD505-2E9C-101B-9397-08002B2CF9AE}" pid="6" name="OrganizationalCustomerSegment">
    <vt:lpwstr/>
  </property>
  <property fmtid="{D5CDD505-2E9C-101B-9397-08002B2CF9AE}" pid="7" name="ProductArea">
    <vt:lpwstr/>
  </property>
  <property fmtid="{D5CDD505-2E9C-101B-9397-08002B2CF9AE}" pid="8" name="USBMOLanguage">
    <vt:lpwstr/>
  </property>
  <property fmtid="{D5CDD505-2E9C-101B-9397-08002B2CF9AE}" pid="9" name="IndividualCustomerSegment">
    <vt:lpwstr/>
  </property>
  <property fmtid="{D5CDD505-2E9C-101B-9397-08002B2CF9AE}" pid="10" name="Locale">
    <vt:lpwstr/>
  </property>
  <property fmtid="{D5CDD505-2E9C-101B-9397-08002B2CF9AE}" pid="11" name="MetadataExtractionStatus">
    <vt:lpwstr>Metadata ExtractedSuccessfully</vt:lpwstr>
  </property>
  <property fmtid="{D5CDD505-2E9C-101B-9397-08002B2CF9AE}" pid="12" name="TaxKeyword">
    <vt:lpwstr/>
  </property>
  <property fmtid="{D5CDD505-2E9C-101B-9397-08002B2CF9AE}" pid="13" name="Audiences">
    <vt:lpwstr/>
  </property>
  <property fmtid="{D5CDD505-2E9C-101B-9397-08002B2CF9AE}" pid="14" name="Capabilities">
    <vt:lpwstr/>
  </property>
  <property fmtid="{D5CDD505-2E9C-101B-9397-08002B2CF9AE}" pid="15" name="Region">
    <vt:lpwstr/>
  </property>
  <property fmtid="{D5CDD505-2E9C-101B-9397-08002B2CF9AE}" pid="16" name="Segments">
    <vt:lpwstr/>
  </property>
  <property fmtid="{D5CDD505-2E9C-101B-9397-08002B2CF9AE}" pid="17" name="Confidentiality">
    <vt:lpwstr>21;#Microsoft confidential|461efa83-0283-486a-a8d5-943328f3693f</vt:lpwstr>
  </property>
  <property fmtid="{D5CDD505-2E9C-101B-9397-08002B2CF9AE}" pid="18" name="ActivitiesAndPrograms">
    <vt:lpwstr/>
  </property>
  <property fmtid="{D5CDD505-2E9C-101B-9397-08002B2CF9AE}" pid="19" name="Partners">
    <vt:lpwstr/>
  </property>
  <property fmtid="{D5CDD505-2E9C-101B-9397-08002B2CF9AE}" pid="20" name="Groups">
    <vt:lpwstr/>
  </property>
  <property fmtid="{D5CDD505-2E9C-101B-9397-08002B2CF9AE}" pid="21" name="Topics">
    <vt:lpwstr/>
  </property>
  <property fmtid="{D5CDD505-2E9C-101B-9397-08002B2CF9AE}" pid="22" name="Industries">
    <vt:lpwstr/>
  </property>
  <property fmtid="{D5CDD505-2E9C-101B-9397-08002B2CF9AE}" pid="23" name="Roles">
    <vt:lpwstr>12211;#Solution Sales Spclist - Mgr of Mgrs|3604ffaf-6c96-4c6d-9109-20ce4eb2c2f2;#10567;#Solution Sales Professional|a1277ea2-12c7-4296-a612-e3a46d3d686f</vt:lpwstr>
  </property>
  <property fmtid="{D5CDD505-2E9C-101B-9397-08002B2CF9AE}" pid="24" name="SMSGDomain">
    <vt:lpwstr/>
  </property>
  <property fmtid="{D5CDD505-2E9C-101B-9397-08002B2CF9AE}" pid="25" name="Competitors">
    <vt:lpwstr/>
  </property>
  <property fmtid="{D5CDD505-2E9C-101B-9397-08002B2CF9AE}" pid="26" name="BusinessArchitecture">
    <vt:lpwstr/>
  </property>
  <property fmtid="{D5CDD505-2E9C-101B-9397-08002B2CF9AE}" pid="27" name="_dlc_policyId">
    <vt:lpwstr/>
  </property>
  <property fmtid="{D5CDD505-2E9C-101B-9397-08002B2CF9AE}" pid="28" name="ItemRetentionFormula">
    <vt:lpwstr/>
  </property>
  <property fmtid="{D5CDD505-2E9C-101B-9397-08002B2CF9AE}" pid="29" name="ItemType">
    <vt:lpwstr/>
  </property>
  <property fmtid="{D5CDD505-2E9C-101B-9397-08002B2CF9AE}" pid="30" name="LastUpdatedByBatchTagging">
    <vt:bool>false</vt:bool>
  </property>
  <property fmtid="{D5CDD505-2E9C-101B-9397-08002B2CF9AE}" pid="31" name="_dlc_DocIdItemGuid">
    <vt:lpwstr>b682aa1c-e52a-4328-8fe5-0fdfec45fb89</vt:lpwstr>
  </property>
  <property fmtid="{D5CDD505-2E9C-101B-9397-08002B2CF9AE}" pid="32" name="SMSGTags">
    <vt:lpwstr/>
  </property>
  <property fmtid="{D5CDD505-2E9C-101B-9397-08002B2CF9AE}" pid="33" name="EnterpriseDomainTags">
    <vt:lpwstr/>
  </property>
  <property fmtid="{D5CDD505-2E9C-101B-9397-08002B2CF9AE}" pid="34" name="EnterpriseDomainTagsTaxHTField0">
    <vt:lpwstr/>
  </property>
  <property fmtid="{D5CDD505-2E9C-101B-9397-08002B2CF9AE}" pid="35" name="_docset_NoMedatataSyncRequired">
    <vt:lpwstr>True</vt:lpwstr>
  </property>
  <property fmtid="{D5CDD505-2E9C-101B-9397-08002B2CF9AE}" pid="36" name="Languages">
    <vt:lpwstr/>
  </property>
  <property fmtid="{D5CDD505-2E9C-101B-9397-08002B2CF9AE}" pid="37" name="SMSGTagsTaxHTField0">
    <vt:lpwstr/>
  </property>
  <property fmtid="{D5CDD505-2E9C-101B-9397-08002B2CF9AE}" pid="38" name="WorkflowCreationPath">
    <vt:lpwstr>145dde06-7be5-407c-8195-958d6edf227a,9;145dde06-7be5-407c-8195-958d6edf227a,7;145dde06-7be5-407c-8195-958d6edf227a,21;693775aa-1ebf-4beb-88b5-02f661907958,27;</vt:lpwstr>
  </property>
  <property fmtid="{D5CDD505-2E9C-101B-9397-08002B2CF9AE}" pid="39" name="_dlc_DocId">
    <vt:lpwstr>KC00-15-83831</vt:lpwstr>
  </property>
  <property fmtid="{D5CDD505-2E9C-101B-9397-08002B2CF9AE}" pid="40" name="_dlc_DocIdUrl">
    <vt:lpwstr>http://infopedia/docstore/_layouts/DocIdRedir.aspx?ID=KC00-15-83831, KC00-15-83831</vt:lpwstr>
  </property>
  <property fmtid="{D5CDD505-2E9C-101B-9397-08002B2CF9AE}" pid="41" name="ItemTypeTaxHTField0">
    <vt:lpwstr/>
  </property>
</Properties>
</file>